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6" r:id="rId3"/>
    <p:sldId id="291" r:id="rId4"/>
    <p:sldId id="275" r:id="rId5"/>
    <p:sldId id="282" r:id="rId6"/>
    <p:sldId id="277" r:id="rId7"/>
    <p:sldId id="276" r:id="rId8"/>
    <p:sldId id="259" r:id="rId9"/>
    <p:sldId id="278" r:id="rId10"/>
    <p:sldId id="262" r:id="rId11"/>
    <p:sldId id="263" r:id="rId12"/>
    <p:sldId id="284" r:id="rId13"/>
    <p:sldId id="285" r:id="rId14"/>
    <p:sldId id="286" r:id="rId15"/>
    <p:sldId id="287" r:id="rId16"/>
    <p:sldId id="288" r:id="rId17"/>
    <p:sldId id="290" r:id="rId18"/>
    <p:sldId id="281" r:id="rId19"/>
    <p:sldId id="267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E67AD-D067-2ADE-FA1C-B79927CAF377}" v="2057" dt="2025-12-17T03:33:57.367"/>
    <p1510:client id="{0F6F91E8-123B-632A-97CA-B956D252E4C7}" v="40" dt="2025-12-16T12:50:46.764"/>
    <p1510:client id="{12BA381F-9AA2-4FBB-9207-A3C8E151C20E}" v="127" dt="2025-12-16T03:58:57.191"/>
    <p1510:client id="{32F1D3D2-078E-7575-9B00-8DECEE0477DA}" v="2536" dt="2025-12-17T00:43:57.864"/>
    <p1510:client id="{AB6EACF0-3E46-638A-2C5E-FE30E8170219}" v="25" dt="2025-12-16T12:51:05.451"/>
    <p1510:client id="{B779E72D-292B-2E04-0DE2-DFD035A888BA}" v="127" dt="2025-12-16T03:49:41.568"/>
    <p1510:client id="{C8E96DDA-07C7-BE59-1FA3-83DAFA8F9F9F}" v="1202" dt="2025-12-17T03:33:21.545"/>
    <p1510:client id="{C9546E8D-2BE1-84F4-C30A-D89B6E3257AC}" v="1449" dt="2025-12-16T06:16:40.209"/>
    <p1510:client id="{CF177E0D-74DB-2A9B-C833-C52C3F8F6D38}" v="98" dt="2025-12-16T06:19:21.365"/>
    <p1510:client id="{DAE16791-CE01-EDB3-AD0C-5BBC78030CAF}" v="19" dt="2025-12-16T13:30:27.403"/>
    <p1510:client id="{E18E2C6C-7769-FC13-0F98-87ADA50FA072}" v="13" dt="2025-12-16T13:13:23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79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53.png"/><Relationship Id="rId17" Type="http://schemas.openxmlformats.org/officeDocument/2006/relationships/image" Target="../media/image68.png"/><Relationship Id="rId2" Type="http://schemas.openxmlformats.org/officeDocument/2006/relationships/image" Target="../media/image74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52.png"/><Relationship Id="rId5" Type="http://schemas.openxmlformats.org/officeDocument/2006/relationships/image" Target="../media/image77.png"/><Relationship Id="rId15" Type="http://schemas.openxmlformats.org/officeDocument/2006/relationships/image" Target="../media/image6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12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38.png"/><Relationship Id="rId5" Type="http://schemas.openxmlformats.org/officeDocument/2006/relationships/image" Target="../media/image13.png"/><Relationship Id="rId10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11.png"/><Relationship Id="rId14" Type="http://schemas.openxmlformats.org/officeDocument/2006/relationships/image" Target="../media/image10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1.png"/><Relationship Id="rId7" Type="http://schemas.openxmlformats.org/officeDocument/2006/relationships/image" Target="../media/image112.png"/><Relationship Id="rId12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14.png"/><Relationship Id="rId5" Type="http://schemas.openxmlformats.org/officeDocument/2006/relationships/image" Target="../media/image10.png"/><Relationship Id="rId10" Type="http://schemas.openxmlformats.org/officeDocument/2006/relationships/image" Target="../media/image113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.png"/><Relationship Id="rId5" Type="http://schemas.openxmlformats.org/officeDocument/2006/relationships/image" Target="../media/image21.png"/><Relationship Id="rId1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25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21" Type="http://schemas.openxmlformats.org/officeDocument/2006/relationships/image" Target="../media/image61.png"/><Relationship Id="rId7" Type="http://schemas.openxmlformats.org/officeDocument/2006/relationships/image" Target="../media/image13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4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23" Type="http://schemas.openxmlformats.org/officeDocument/2006/relationships/image" Target="../media/image2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F1E237-04CC-AE62-9A67-C4A09EE3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8"/>
            <a:ext cx="12192000" cy="68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2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2866426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Selección</a:t>
            </a:r>
            <a:r>
              <a:rPr sz="2350" b="1">
                <a:solidFill>
                  <a:srgbClr val="FFFFFF"/>
                </a:solidFill>
              </a:rPr>
              <a:t> de </a:t>
            </a:r>
            <a:r>
              <a:rPr sz="2350" b="1" err="1">
                <a:solidFill>
                  <a:srgbClr val="FFFFFF"/>
                </a:solidFill>
              </a:rPr>
              <a:t>Modelos</a:t>
            </a:r>
            <a:endParaRPr lang="es-ES" sz="2350" b="1" err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32614" y="919801"/>
            <a:ext cx="3467013" cy="2771775"/>
          </a:xfrm>
          <a:prstGeom prst="roundRect">
            <a:avLst>
              <a:gd name="adj" fmla="val 5498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3070953" y="1110302"/>
            <a:ext cx="838179" cy="266699"/>
          </a:xfrm>
          <a:prstGeom prst="roundRect">
            <a:avLst>
              <a:gd name="adj" fmla="val 2857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070953" y="1110302"/>
            <a:ext cx="83817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Descartado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23109" y="1148401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7881" y="1291691"/>
            <a:ext cx="266693" cy="2087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2219" y="1110302"/>
            <a:ext cx="184780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</a:rPr>
              <a:t>Gemma 3 12B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2219" y="1453202"/>
            <a:ext cx="184780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12 billones de parámetros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9" y="1972034"/>
            <a:ext cx="190495" cy="1624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8852" y="1821548"/>
            <a:ext cx="2800279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Ventana de contexto</a:t>
            </a:r>
            <a:r>
              <a:rPr sz="1076" b="0">
                <a:solidFill>
                  <a:srgbClr val="FFFFFF"/>
                </a:solidFill>
              </a:rPr>
              <a:t> extensa (128k tokens)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109" y="2335121"/>
            <a:ext cx="190495" cy="1624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8852" y="2309741"/>
            <a:ext cx="193352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Soporte para </a:t>
            </a:r>
            <a:r>
              <a:rPr sz="1076" b="1">
                <a:solidFill>
                  <a:srgbClr val="E8B87F"/>
                </a:solidFill>
              </a:rPr>
              <a:t>140+ idiomas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09" y="2719818"/>
            <a:ext cx="190495" cy="1624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08852" y="2557960"/>
            <a:ext cx="2800279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Limitado por memoria</a:t>
            </a:r>
            <a:r>
              <a:rPr sz="1076" b="0">
                <a:solidFill>
                  <a:srgbClr val="FFFFFF"/>
                </a:solidFill>
              </a:rPr>
              <a:t> (excede 20 GB VRAM)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90122" y="919801"/>
            <a:ext cx="3505112" cy="2771775"/>
          </a:xfrm>
          <a:prstGeom prst="roundRect">
            <a:avLst>
              <a:gd name="adj" fmla="val 5498"/>
            </a:avLst>
          </a:prstGeom>
          <a:solidFill>
            <a:srgbClr val="E8B87F">
              <a:alpha val="25000"/>
            </a:srgbClr>
          </a:solidFill>
          <a:ln w="16510">
            <a:solidFill>
              <a:srgbClr val="E8B8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6633214" y="1129352"/>
            <a:ext cx="952476" cy="266699"/>
          </a:xfrm>
          <a:prstGeom prst="roundRect">
            <a:avLst>
              <a:gd name="adj" fmla="val 28571"/>
            </a:avLst>
          </a:prstGeom>
          <a:solidFill>
            <a:srgbClr val="E8B87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6633214" y="1129352"/>
            <a:ext cx="9524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Seleccionado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499667" y="1167452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440" y="1290448"/>
            <a:ext cx="266693" cy="2493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18777" y="1129352"/>
            <a:ext cx="1762080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</a:rPr>
              <a:t>LLaMA 3.1 8B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18777" y="1472252"/>
            <a:ext cx="176208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8 billones de parámetros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67" y="1991084"/>
            <a:ext cx="190495" cy="16248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85410" y="1977077"/>
            <a:ext cx="224784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Capacidad multilingüe</a:t>
            </a:r>
            <a:r>
              <a:rPr sz="1076" b="0">
                <a:solidFill>
                  <a:srgbClr val="FFFFFF"/>
                </a:solidFill>
              </a:rPr>
              <a:t> robusta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67" y="2343509"/>
            <a:ext cx="190495" cy="1624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85410" y="2339027"/>
            <a:ext cx="180970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Razonamiento mejorado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667" y="2695934"/>
            <a:ext cx="190495" cy="1624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85410" y="2681927"/>
            <a:ext cx="224784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Equilibrio</a:t>
            </a:r>
            <a:r>
              <a:rPr sz="1076" b="0">
                <a:solidFill>
                  <a:srgbClr val="FFFFFF"/>
                </a:solidFill>
              </a:rPr>
              <a:t> tamaño-rendimiento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985730" y="919801"/>
            <a:ext cx="3505112" cy="2771775"/>
          </a:xfrm>
          <a:prstGeom prst="roundRect">
            <a:avLst>
              <a:gd name="adj" fmla="val 5498"/>
            </a:avLst>
          </a:prstGeom>
          <a:solidFill>
            <a:srgbClr val="E8B87F">
              <a:alpha val="25000"/>
            </a:srgbClr>
          </a:solidFill>
          <a:ln w="16510">
            <a:solidFill>
              <a:srgbClr val="E8B8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328821" y="1129352"/>
            <a:ext cx="952476" cy="266699"/>
          </a:xfrm>
          <a:prstGeom prst="roundRect">
            <a:avLst>
              <a:gd name="adj" fmla="val 28571"/>
            </a:avLst>
          </a:prstGeom>
          <a:solidFill>
            <a:srgbClr val="E8B87F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10328821" y="1129352"/>
            <a:ext cx="9524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837" b="1">
                <a:solidFill>
                  <a:srgbClr val="FFFFFF"/>
                </a:solidFill>
              </a:rPr>
              <a:t>Seleccionado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195275" y="1167452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0047" y="1310741"/>
            <a:ext cx="266693" cy="20872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814384" y="1129352"/>
            <a:ext cx="1762080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</a:rPr>
              <a:t>Mistral 7B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14384" y="1472252"/>
            <a:ext cx="1762080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7 billones de parámetros</a:t>
            </a:r>
          </a:p>
        </p:txBody>
      </p:sp>
      <p:pic>
        <p:nvPicPr>
          <p:cNvPr id="36" name="Picture 3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75" y="1991084"/>
            <a:ext cx="190495" cy="16248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81018" y="1986601"/>
            <a:ext cx="144776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Rapidez y eficiencia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75" y="2343509"/>
            <a:ext cx="190495" cy="16248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481018" y="2329501"/>
            <a:ext cx="2076398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Menor consumo</a:t>
            </a:r>
            <a:r>
              <a:rPr sz="1076" b="0">
                <a:solidFill>
                  <a:srgbClr val="FFFFFF"/>
                </a:solidFill>
              </a:rPr>
              <a:t> de memoria</a:t>
            </a:r>
          </a:p>
        </p:txBody>
      </p:sp>
      <p:pic>
        <p:nvPicPr>
          <p:cNvPr id="40" name="Picture 3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75" y="2695934"/>
            <a:ext cx="190495" cy="1624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481018" y="2691452"/>
            <a:ext cx="228594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1">
                <a:solidFill>
                  <a:srgbClr val="E8B87F"/>
                </a:solidFill>
              </a:rPr>
              <a:t>Atención de ventana deslizante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09868" y="3840848"/>
            <a:ext cx="10858228" cy="1685925"/>
          </a:xfrm>
          <a:prstGeom prst="roundRect">
            <a:avLst>
              <a:gd name="adj" fmla="val 451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Round Same Side Corner Rectangle 42"/>
          <p:cNvSpPr/>
          <p:nvPr/>
        </p:nvSpPr>
        <p:spPr>
          <a:xfrm rot="16200000">
            <a:off x="-167054" y="4617770"/>
            <a:ext cx="1685925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1043178" y="4031349"/>
            <a:ext cx="1043913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Criterios de Selección 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462" y="4085641"/>
            <a:ext cx="228594" cy="177164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838462" y="4469498"/>
            <a:ext cx="3381290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0523" y="4673251"/>
            <a:ext cx="266693" cy="14494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000483" y="4974324"/>
            <a:ext cx="1057248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Código abierto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4362624" y="4469498"/>
            <a:ext cx="3381290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4685" y="4637014"/>
            <a:ext cx="266693" cy="21741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943634" y="4974324"/>
            <a:ext cx="2228794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Equilibrio tamaño-rendimiento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896311" y="4469498"/>
            <a:ext cx="3381290" cy="866775"/>
          </a:xfrm>
          <a:prstGeom prst="roundRect">
            <a:avLst>
              <a:gd name="adj" fmla="val 1758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448847" y="4632666"/>
            <a:ext cx="266693" cy="22611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210628" y="4974324"/>
            <a:ext cx="275265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Compatibilidad con técnicas eficientes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09868" y="5626289"/>
            <a:ext cx="10858228" cy="914400"/>
          </a:xfrm>
          <a:prstGeom prst="roundRect">
            <a:avLst>
              <a:gd name="adj" fmla="val 16666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6" name="Picture 55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0363" y="5938643"/>
            <a:ext cx="342891" cy="28969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333750" y="5816789"/>
            <a:ext cx="9943851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 Se seleccionaron </a:t>
            </a:r>
            <a:r>
              <a:rPr sz="1196" b="1">
                <a:solidFill>
                  <a:srgbClr val="E8B87F"/>
                </a:solidFill>
              </a:rPr>
              <a:t>LLaMA 3.1 8B</a:t>
            </a:r>
            <a:r>
              <a:rPr sz="1196" b="0">
                <a:solidFill>
                  <a:srgbClr val="FFFFFF"/>
                </a:solidFill>
              </a:rPr>
              <a:t> y </a:t>
            </a:r>
            <a:r>
              <a:rPr sz="1196" b="1">
                <a:solidFill>
                  <a:srgbClr val="E8B87F"/>
                </a:solidFill>
              </a:rPr>
              <a:t>Mistral 7B</a:t>
            </a:r>
            <a:r>
              <a:rPr sz="1196" b="0">
                <a:solidFill>
                  <a:srgbClr val="FFFFFF"/>
                </a:solidFill>
              </a:rPr>
              <a:t> por su capacidad multilingüe y eficiencia computacional, permitiendo entrenamiento viable en hardware limitado con técnicas de cuantización y LoRA. 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5437EBD6-BC3C-6293-3420-AAC184405A10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4583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Proceso</a:t>
            </a:r>
            <a:r>
              <a:rPr sz="2350" b="1">
                <a:solidFill>
                  <a:srgbClr val="FFFFFF"/>
                </a:solidFill>
              </a:rPr>
              <a:t> de </a:t>
            </a:r>
            <a:r>
              <a:rPr sz="2350" b="1" err="1">
                <a:solidFill>
                  <a:srgbClr val="FFFFFF"/>
                </a:solidFill>
              </a:rPr>
              <a:t>Entrenamiento</a:t>
            </a:r>
            <a:endParaRPr lang="es-ES" sz="2350" b="1" err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66733" y="828816"/>
            <a:ext cx="5333866" cy="3635424"/>
          </a:xfrm>
          <a:prstGeom prst="roundRect">
            <a:avLst>
              <a:gd name="adj" fmla="val 1680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1084939" y="2580488"/>
            <a:ext cx="363542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77297" y="1019317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Configuración del Entorno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327" y="1074562"/>
            <a:ext cx="228594" cy="19430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72581" y="1611714"/>
            <a:ext cx="2493072" cy="931744"/>
          </a:xfrm>
          <a:prstGeom prst="roundRect">
            <a:avLst>
              <a:gd name="adj" fmla="val 1126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26" y="1787178"/>
            <a:ext cx="304792" cy="2168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22093" y="2006789"/>
            <a:ext cx="1514437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E8B87F"/>
                </a:solidFill>
              </a:rPr>
              <a:t>Fase 1: Google Colab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60945" y="2193876"/>
            <a:ext cx="2104972" cy="40005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Pruebas preliminares con GPU Tesla T4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06168" y="1611714"/>
            <a:ext cx="2402088" cy="931744"/>
          </a:xfrm>
          <a:prstGeom prst="roundRect">
            <a:avLst>
              <a:gd name="adj" fmla="val 1126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113" y="1778386"/>
            <a:ext cx="304792" cy="2344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9429" y="2029536"/>
            <a:ext cx="1590635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076" b="1">
                <a:solidFill>
                  <a:srgbClr val="E8B87F"/>
                </a:solidFill>
              </a:rPr>
              <a:t>Fase 2: Servidor Local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89305" y="2231394"/>
            <a:ext cx="2685001" cy="2681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00" b="0">
                <a:solidFill>
                  <a:srgbClr val="FFFFFF"/>
                </a:solidFill>
              </a:rPr>
              <a:t>Entrenamiento definitivo en servidor universitario</a:t>
            </a:r>
            <a:endParaRPr lang="es-ES" sz="900" b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95327" y="2629468"/>
            <a:ext cx="4914777" cy="761999"/>
          </a:xfrm>
          <a:prstGeom prst="roundRect">
            <a:avLst>
              <a:gd name="adj" fmla="val 20000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199" y="2877447"/>
            <a:ext cx="342891" cy="2660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23961" y="2772343"/>
            <a:ext cx="4143271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076" b="1">
                <a:solidFill>
                  <a:srgbClr val="E8B87F"/>
                </a:solidFill>
              </a:rPr>
              <a:t>GPU NVIDIA RTX A4500</a:t>
            </a:r>
            <a:r>
              <a:rPr sz="1076" b="0">
                <a:solidFill>
                  <a:srgbClr val="FFFFFF"/>
                </a:solidFill>
              </a:rPr>
              <a:t> (20 GB VRAM) + Intel Core i9-13900 + 32 GB RAM 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95327" y="3443357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1088670" y="3431984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Python 3.10 </a:t>
            </a:r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5" y="3593607"/>
            <a:ext cx="171445" cy="9955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400339" y="3443357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3582309" y="3443357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PyTorch </a:t>
            </a: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5587" y="3579780"/>
            <a:ext cx="171445" cy="127204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895327" y="394818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1168282" y="3948183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Unsloth 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0575" y="4068013"/>
            <a:ext cx="171445" cy="16038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400339" y="394818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3650548" y="3948183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Hugging Face </a:t>
            </a:r>
          </a:p>
        </p:txBody>
      </p:sp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5587" y="4065248"/>
            <a:ext cx="171445" cy="165919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81157" y="4616044"/>
            <a:ext cx="5268818" cy="1917081"/>
          </a:xfrm>
          <a:prstGeom prst="roundRect">
            <a:avLst>
              <a:gd name="adj" fmla="val 547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992735" y="4741493"/>
            <a:ext cx="4952876" cy="2952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Configuración Técnica 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726" y="4786725"/>
            <a:ext cx="228594" cy="149286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806604" y="5145958"/>
            <a:ext cx="2428814" cy="344526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1034066" y="5123212"/>
            <a:ext cx="242881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LoRA rango 16 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1852" y="5257127"/>
            <a:ext cx="171445" cy="130742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3330666" y="5145958"/>
            <a:ext cx="2428814" cy="344526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3569502" y="5123212"/>
            <a:ext cx="2428814" cy="4095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Cuantización 4-bit 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25914" y="5231615"/>
            <a:ext cx="171445" cy="13627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806604" y="5650782"/>
            <a:ext cx="2428814" cy="344526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034067" y="5593916"/>
            <a:ext cx="242881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Batch efectivo: 8 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01852" y="5758563"/>
            <a:ext cx="171445" cy="92027"/>
          </a:xfrm>
          <a:prstGeom prst="rect">
            <a:avLst/>
          </a:prstGeom>
        </p:spPr>
      </p:pic>
      <p:sp>
        <p:nvSpPr>
          <p:cNvPr id="42" name="Rounded Rectangle 41"/>
          <p:cNvSpPr/>
          <p:nvPr/>
        </p:nvSpPr>
        <p:spPr>
          <a:xfrm>
            <a:off x="3330666" y="5650782"/>
            <a:ext cx="2428814" cy="344526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3558129" y="5616663"/>
            <a:ext cx="242881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Tasa de aprendizaje: 2×10⁻⁴ 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25914" y="5751650"/>
            <a:ext cx="171445" cy="105854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6124939" y="425347"/>
            <a:ext cx="5425543" cy="2108050"/>
          </a:xfrm>
          <a:prstGeom prst="roundRect">
            <a:avLst>
              <a:gd name="adj" fmla="val 5776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8" name="Rounded Rectangle 47"/>
          <p:cNvSpPr/>
          <p:nvPr/>
        </p:nvSpPr>
        <p:spPr>
          <a:xfrm>
            <a:off x="6383671" y="616545"/>
            <a:ext cx="408000" cy="339772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488443" y="673150"/>
            <a:ext cx="221201" cy="20381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002780" y="519247"/>
            <a:ext cx="1611099" cy="3131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LLaMA 3.1 8B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91407" y="828161"/>
            <a:ext cx="1747576" cy="2763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Proceso de entrenamiento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360925" y="1168283"/>
            <a:ext cx="1313700" cy="750201"/>
          </a:xfrm>
          <a:prstGeom prst="roundRect">
            <a:avLst>
              <a:gd name="adj" fmla="val 1441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TextBox 52"/>
          <p:cNvSpPr txBox="1"/>
          <p:nvPr/>
        </p:nvSpPr>
        <p:spPr>
          <a:xfrm>
            <a:off x="6475222" y="1359823"/>
            <a:ext cx="1119225" cy="44935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/>
            <a:r>
              <a:rPr lang="en-US" sz="2200" b="1">
                <a:solidFill>
                  <a:srgbClr val="E8B87F"/>
                </a:solidFill>
              </a:rPr>
              <a:t>11.919</a:t>
            </a:r>
            <a:endParaRPr lang="en-US" sz="220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75222" y="1637340"/>
            <a:ext cx="1119225" cy="2681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0" b="0">
                <a:solidFill>
                  <a:srgbClr val="FFFFFF"/>
                </a:solidFill>
              </a:rPr>
              <a:t>pasos </a:t>
            </a:r>
            <a:endParaRPr lang="es-ES" sz="950" b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056333" y="1168283"/>
            <a:ext cx="1313700" cy="750201"/>
          </a:xfrm>
          <a:prstGeom prst="roundRect">
            <a:avLst>
              <a:gd name="adj" fmla="val 1441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TextBox 55"/>
          <p:cNvSpPr txBox="1"/>
          <p:nvPr/>
        </p:nvSpPr>
        <p:spPr>
          <a:xfrm>
            <a:off x="8170630" y="1315987"/>
            <a:ext cx="111922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1900" b="1">
                <a:solidFill>
                  <a:srgbClr val="E8B87F"/>
                </a:solidFill>
                <a:ea typeface="Calibri"/>
                <a:cs typeface="Calibri"/>
              </a:rPr>
              <a:t>2</a:t>
            </a:r>
            <a:endParaRPr sz="1900" b="1">
              <a:solidFill>
                <a:srgbClr val="E8B87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70630" y="1637340"/>
            <a:ext cx="1119225" cy="2681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950">
                <a:solidFill>
                  <a:srgbClr val="FFFFFF"/>
                </a:solidFill>
              </a:rPr>
              <a:t>epocas</a:t>
            </a:r>
            <a:endParaRPr lang="es-ES"/>
          </a:p>
        </p:txBody>
      </p:sp>
      <p:sp>
        <p:nvSpPr>
          <p:cNvPr id="58" name="Rounded Rectangle 57"/>
          <p:cNvSpPr/>
          <p:nvPr/>
        </p:nvSpPr>
        <p:spPr>
          <a:xfrm>
            <a:off x="9781585" y="1158123"/>
            <a:ext cx="1313700" cy="750201"/>
          </a:xfrm>
          <a:prstGeom prst="roundRect">
            <a:avLst>
              <a:gd name="adj" fmla="val 1441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TextBox 58"/>
          <p:cNvSpPr txBox="1"/>
          <p:nvPr/>
        </p:nvSpPr>
        <p:spPr>
          <a:xfrm>
            <a:off x="9875562" y="1264429"/>
            <a:ext cx="111922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1900" b="1">
                <a:solidFill>
                  <a:srgbClr val="E8B87F"/>
                </a:solidFill>
              </a:rPr>
              <a:t>13</a:t>
            </a:r>
            <a:endParaRPr sz="1913" b="1">
              <a:solidFill>
                <a:srgbClr val="E8B87F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875562" y="1629404"/>
            <a:ext cx="1119225" cy="2679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950">
                <a:solidFill>
                  <a:srgbClr val="FFFFFF"/>
                </a:solidFill>
              </a:rPr>
              <a:t>Horas</a:t>
            </a:r>
            <a:endParaRPr lang="es-ES"/>
          </a:p>
        </p:txBody>
      </p:sp>
      <p:pic>
        <p:nvPicPr>
          <p:cNvPr id="61" name="Picture 60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60925" y="2155752"/>
            <a:ext cx="156376" cy="13677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646668" y="2071612"/>
            <a:ext cx="2564423" cy="32438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Latencia:</a:t>
            </a:r>
            <a:r>
              <a:rPr sz="1196" b="0">
                <a:solidFill>
                  <a:srgbClr val="FFFFFF"/>
                </a:solidFill>
              </a:rPr>
              <a:t> ~2 segundos por generación</a:t>
            </a:r>
          </a:p>
        </p:txBody>
      </p:sp>
      <p:sp>
        <p:nvSpPr>
          <p:cNvPr id="63" name="Rounded Rectangle 62"/>
          <p:cNvSpPr/>
          <p:nvPr/>
        </p:nvSpPr>
        <p:spPr>
          <a:xfrm>
            <a:off x="6134230" y="2641371"/>
            <a:ext cx="5333866" cy="1834376"/>
          </a:xfrm>
          <a:prstGeom prst="roundRect">
            <a:avLst>
              <a:gd name="adj" fmla="val 740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4" name="Rounded Rectangle 63"/>
          <p:cNvSpPr/>
          <p:nvPr/>
        </p:nvSpPr>
        <p:spPr>
          <a:xfrm>
            <a:off x="6324725" y="2860447"/>
            <a:ext cx="476238" cy="420493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29497" y="2994211"/>
            <a:ext cx="266693" cy="19013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943834" y="2831872"/>
            <a:ext cx="113344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Mistral 7B v1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43834" y="3146197"/>
            <a:ext cx="113344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Versión inicial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01979" y="3480425"/>
            <a:ext cx="1552536" cy="76432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9" name="TextBox 68"/>
          <p:cNvSpPr txBox="1"/>
          <p:nvPr/>
        </p:nvSpPr>
        <p:spPr>
          <a:xfrm>
            <a:off x="6662941" y="3583631"/>
            <a:ext cx="830612" cy="40318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1900" b="1">
                <a:solidFill>
                  <a:srgbClr val="E8B87F"/>
                </a:solidFill>
              </a:rPr>
              <a:t>71.970</a:t>
            </a:r>
            <a:endParaRPr sz="1913" b="1">
              <a:solidFill>
                <a:srgbClr val="E8B87F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366761" y="3995055"/>
            <a:ext cx="132394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ejemplos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997387" y="3480425"/>
            <a:ext cx="1552536" cy="76432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2" name="TextBox 71"/>
          <p:cNvSpPr txBox="1"/>
          <p:nvPr/>
        </p:nvSpPr>
        <p:spPr>
          <a:xfrm>
            <a:off x="8054818" y="3594725"/>
            <a:ext cx="1323941" cy="3809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062169" y="3995055"/>
            <a:ext cx="132394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épocas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9702319" y="3480425"/>
            <a:ext cx="1552536" cy="76432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5" name="TextBox 74"/>
          <p:cNvSpPr txBox="1"/>
          <p:nvPr/>
        </p:nvSpPr>
        <p:spPr>
          <a:xfrm>
            <a:off x="9702885" y="3594725"/>
            <a:ext cx="1323941" cy="3809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~24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767101" y="3995055"/>
            <a:ext cx="132394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horas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6131178" y="4619135"/>
            <a:ext cx="5333866" cy="1918011"/>
          </a:xfrm>
          <a:prstGeom prst="roundRect">
            <a:avLst>
              <a:gd name="adj" fmla="val 6250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8" name="Rounded Rectangle 77"/>
          <p:cNvSpPr/>
          <p:nvPr/>
        </p:nvSpPr>
        <p:spPr>
          <a:xfrm>
            <a:off x="6377429" y="4773161"/>
            <a:ext cx="476238" cy="401908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9" name="Picture 78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82201" y="4897634"/>
            <a:ext cx="266693" cy="17155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996538" y="4735294"/>
            <a:ext cx="1371565" cy="2666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Mistral 7B v2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96538" y="5049619"/>
            <a:ext cx="1371565" cy="2190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Versión optimizada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6377429" y="5452225"/>
            <a:ext cx="1552536" cy="708568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3" name="TextBox 82"/>
          <p:cNvSpPr txBox="1"/>
          <p:nvPr/>
        </p:nvSpPr>
        <p:spPr>
          <a:xfrm>
            <a:off x="6482433" y="5510769"/>
            <a:ext cx="1323941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2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19604" y="5837175"/>
            <a:ext cx="1323941" cy="2000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épocas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8072837" y="5452225"/>
            <a:ext cx="1552536" cy="708568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6" name="TextBox 85"/>
          <p:cNvSpPr txBox="1"/>
          <p:nvPr/>
        </p:nvSpPr>
        <p:spPr>
          <a:xfrm>
            <a:off x="8187134" y="5510769"/>
            <a:ext cx="1323941" cy="3809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~2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177841" y="5883638"/>
            <a:ext cx="132394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horas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9768476" y="5452225"/>
            <a:ext cx="1552536" cy="708568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9" name="TextBox 88"/>
          <p:cNvSpPr txBox="1"/>
          <p:nvPr/>
        </p:nvSpPr>
        <p:spPr>
          <a:xfrm>
            <a:off x="9892066" y="5510769"/>
            <a:ext cx="1323941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12×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827017" y="5883638"/>
            <a:ext cx="1323941" cy="2000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300"/>
              </a:lnSpc>
              <a:spcBef>
                <a:spcPts val="0"/>
              </a:spcBef>
              <a:spcAft>
                <a:spcPts val="0"/>
              </a:spcAft>
            </a:pPr>
            <a:r>
              <a:rPr sz="956" b="0">
                <a:solidFill>
                  <a:srgbClr val="FFFFFF"/>
                </a:solidFill>
              </a:rPr>
              <a:t>más eficiente</a:t>
            </a:r>
          </a:p>
        </p:txBody>
      </p:sp>
      <p:pic>
        <p:nvPicPr>
          <p:cNvPr id="91" name="Picture 90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96014" y="6319280"/>
            <a:ext cx="190495" cy="143012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700343" y="6234939"/>
            <a:ext cx="2485962" cy="32284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50" b="1">
                <a:solidFill>
                  <a:srgbClr val="E8B87F"/>
                </a:solidFill>
              </a:rPr>
              <a:t>Corpus depurado</a:t>
            </a:r>
            <a:r>
              <a:rPr sz="1150" b="0" dirty="0">
                <a:solidFill>
                  <a:srgbClr val="FFFFFF"/>
                </a:solidFill>
              </a:rPr>
              <a:t> </a:t>
            </a:r>
            <a:endParaRPr lang="es-ES" sz="1150" b="0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94" name="TextBox 1">
            <a:extLst>
              <a:ext uri="{FF2B5EF4-FFF2-40B4-BE49-F238E27FC236}">
                <a16:creationId xmlns:a16="http://schemas.microsoft.com/office/drawing/2014/main" id="{93C0AE71-C987-0571-F5DD-4B3847FE1C08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27583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Resultados</a:t>
            </a:r>
            <a:r>
              <a:rPr sz="2350" b="1">
                <a:solidFill>
                  <a:srgbClr val="FFFFFF"/>
                </a:solidFill>
              </a:rPr>
              <a:t> </a:t>
            </a:r>
            <a:r>
              <a:rPr sz="2350" b="1" err="1">
                <a:solidFill>
                  <a:srgbClr val="FFFFFF"/>
                </a:solidFill>
              </a:rPr>
              <a:t>LLaMA</a:t>
            </a:r>
            <a:r>
              <a:rPr sz="2350" b="1">
                <a:solidFill>
                  <a:srgbClr val="FFFFFF"/>
                </a:solidFill>
              </a:rPr>
              <a:t> 3.1 8B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17533" y="950175"/>
            <a:ext cx="5283066" cy="2624301"/>
          </a:xfrm>
          <a:prstGeom prst="roundRect">
            <a:avLst>
              <a:gd name="adj" fmla="val 4692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857228" y="1095142"/>
            <a:ext cx="476238" cy="47624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2000" y="1208846"/>
            <a:ext cx="266693" cy="249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6338" y="1057451"/>
            <a:ext cx="1895427" cy="33162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</a:rPr>
              <a:t>LLaMA 3.1 8B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6338" y="1269081"/>
            <a:ext cx="1895427" cy="2763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Mejor </a:t>
            </a:r>
            <a:r>
              <a:rPr lang="es-ES" sz="1076" b="0" err="1">
                <a:solidFill>
                  <a:srgbClr val="E8B87F"/>
                </a:solidFill>
              </a:rPr>
              <a:t>rendimiento</a:t>
            </a:r>
            <a:r>
              <a:rPr sz="1076" b="0">
                <a:solidFill>
                  <a:srgbClr val="E8B87F"/>
                </a:solidFill>
              </a:rPr>
              <a:t> general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7228" y="1681743"/>
            <a:ext cx="2391179" cy="812644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678678" y="1821821"/>
            <a:ext cx="775924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2.04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1585" y="2179864"/>
            <a:ext cx="971525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76" b="0" err="1">
                <a:solidFill>
                  <a:srgbClr val="FFFFFF"/>
                </a:solidFill>
              </a:rPr>
              <a:t>Puntaje</a:t>
            </a:r>
            <a:r>
              <a:rPr sz="1076" b="0">
                <a:solidFill>
                  <a:srgbClr val="FFFFFF"/>
                </a:solidFill>
              </a:rPr>
              <a:t> BLEU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81986" y="1681743"/>
            <a:ext cx="2428350" cy="812644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4238519" y="1821822"/>
            <a:ext cx="733406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32.17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2796" y="2179864"/>
            <a:ext cx="904852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76" b="0" err="1">
                <a:solidFill>
                  <a:srgbClr val="FFFFFF"/>
                </a:solidFill>
              </a:rPr>
              <a:t>Puntaje</a:t>
            </a:r>
            <a:r>
              <a:rPr sz="1076" b="0">
                <a:solidFill>
                  <a:srgbClr val="FFFFFF"/>
                </a:solidFill>
              </a:rPr>
              <a:t> </a:t>
            </a:r>
            <a:r>
              <a:rPr lang="es-ES" sz="1076" b="0" err="1">
                <a:solidFill>
                  <a:srgbClr val="FFFFFF"/>
                </a:solidFill>
              </a:rPr>
              <a:t>chrF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57228" y="2543841"/>
            <a:ext cx="2391179" cy="803352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573433" y="2747264"/>
            <a:ext cx="1000099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24.00%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69387" y="3047935"/>
            <a:ext cx="785216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Hit Rate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72693" y="2543841"/>
            <a:ext cx="2428350" cy="803352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173026" y="2735023"/>
            <a:ext cx="723426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+3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67053" y="3054662"/>
            <a:ext cx="1476338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Puntos BLEU vs base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293314" y="197468"/>
            <a:ext cx="5333866" cy="3528431"/>
          </a:xfrm>
          <a:prstGeom prst="roundRect">
            <a:avLst>
              <a:gd name="adj" fmla="val 412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6680319" y="357490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Comparación de Métricas </a:t>
            </a:r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639" y="449882"/>
            <a:ext cx="228594" cy="124290"/>
          </a:xfrm>
          <a:prstGeom prst="rect">
            <a:avLst/>
          </a:prstGeom>
        </p:spPr>
      </p:pic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639" y="797543"/>
            <a:ext cx="4952876" cy="2924408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6293315" y="3879229"/>
            <a:ext cx="5333866" cy="2896527"/>
          </a:xfrm>
          <a:prstGeom prst="roundRect">
            <a:avLst>
              <a:gd name="adj" fmla="val 412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6734711" y="4041852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Distribución de Puntajes BLEU 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394" y="4103764"/>
            <a:ext cx="228594" cy="87119"/>
          </a:xfrm>
          <a:prstGeom prst="rect">
            <a:avLst/>
          </a:prstGeom>
        </p:spPr>
      </p:pic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394" y="4423549"/>
            <a:ext cx="4962169" cy="2292504"/>
          </a:xfrm>
          <a:prstGeom prst="rect">
            <a:avLst/>
          </a:prstGeom>
        </p:spPr>
      </p:pic>
      <p:sp>
        <p:nvSpPr>
          <p:cNvPr id="44" name="Rounded Rectangle 19">
            <a:extLst>
              <a:ext uri="{FF2B5EF4-FFF2-40B4-BE49-F238E27FC236}">
                <a16:creationId xmlns:a16="http://schemas.microsoft.com/office/drawing/2014/main" id="{3C6890B9-04C9-7A14-C34D-F85198C9AB04}"/>
              </a:ext>
            </a:extLst>
          </p:cNvPr>
          <p:cNvSpPr/>
          <p:nvPr/>
        </p:nvSpPr>
        <p:spPr>
          <a:xfrm>
            <a:off x="721627" y="3728256"/>
            <a:ext cx="5127483" cy="1593871"/>
          </a:xfrm>
          <a:prstGeom prst="roundRect">
            <a:avLst>
              <a:gd name="adj" fmla="val 360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TextBox 20">
            <a:extLst>
              <a:ext uri="{FF2B5EF4-FFF2-40B4-BE49-F238E27FC236}">
                <a16:creationId xmlns:a16="http://schemas.microsoft.com/office/drawing/2014/main" id="{AC6FF442-9A6B-439F-8E5C-66FDC116E52E}"/>
              </a:ext>
            </a:extLst>
          </p:cNvPr>
          <p:cNvSpPr txBox="1"/>
          <p:nvPr/>
        </p:nvSpPr>
        <p:spPr>
          <a:xfrm>
            <a:off x="914094" y="3776515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Detalles del Entrenamiento </a:t>
            </a:r>
          </a:p>
        </p:txBody>
      </p:sp>
      <p:pic>
        <p:nvPicPr>
          <p:cNvPr id="48" name="Picture 21" descr="image.png">
            <a:extLst>
              <a:ext uri="{FF2B5EF4-FFF2-40B4-BE49-F238E27FC236}">
                <a16:creationId xmlns:a16="http://schemas.microsoft.com/office/drawing/2014/main" id="{E80202A5-6061-D822-879D-FC0B4734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84" y="3812710"/>
            <a:ext cx="228594" cy="194309"/>
          </a:xfrm>
          <a:prstGeom prst="rect">
            <a:avLst/>
          </a:prstGeom>
        </p:spPr>
      </p:pic>
      <p:sp>
        <p:nvSpPr>
          <p:cNvPr id="50" name="Rounded Rectangle 22">
            <a:extLst>
              <a:ext uri="{FF2B5EF4-FFF2-40B4-BE49-F238E27FC236}">
                <a16:creationId xmlns:a16="http://schemas.microsoft.com/office/drawing/2014/main" id="{EF52CE58-B7C4-E5D8-3504-55D5CE73B622}"/>
              </a:ext>
            </a:extLst>
          </p:cNvPr>
          <p:cNvSpPr/>
          <p:nvPr/>
        </p:nvSpPr>
        <p:spPr>
          <a:xfrm>
            <a:off x="843884" y="4189304"/>
            <a:ext cx="1552536" cy="59499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FD1F5CED-7721-7CEC-AE69-142C8A546129}"/>
              </a:ext>
            </a:extLst>
          </p:cNvPr>
          <p:cNvSpPr txBox="1"/>
          <p:nvPr/>
        </p:nvSpPr>
        <p:spPr>
          <a:xfrm>
            <a:off x="1138167" y="4236199"/>
            <a:ext cx="918778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n-US" sz="2150" b="1">
                <a:solidFill>
                  <a:srgbClr val="E8B87F"/>
                </a:solidFill>
                <a:ea typeface="+mn-lt"/>
                <a:cs typeface="+mn-lt"/>
              </a:rPr>
              <a:t>11.919</a:t>
            </a:r>
            <a:endParaRPr lang="es-ES"/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B0976DC0-3EB3-11D4-D838-DFD5E9D9A372}"/>
              </a:ext>
            </a:extLst>
          </p:cNvPr>
          <p:cNvSpPr txBox="1"/>
          <p:nvPr/>
        </p:nvSpPr>
        <p:spPr>
          <a:xfrm>
            <a:off x="915635" y="458490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Ejemplos</a:t>
            </a:r>
          </a:p>
        </p:txBody>
      </p:sp>
      <p:sp>
        <p:nvSpPr>
          <p:cNvPr id="56" name="Rounded Rectangle 25">
            <a:extLst>
              <a:ext uri="{FF2B5EF4-FFF2-40B4-BE49-F238E27FC236}">
                <a16:creationId xmlns:a16="http://schemas.microsoft.com/office/drawing/2014/main" id="{34F5F3B9-69C0-9626-5A23-29FAD2604A20}"/>
              </a:ext>
            </a:extLst>
          </p:cNvPr>
          <p:cNvSpPr/>
          <p:nvPr/>
        </p:nvSpPr>
        <p:spPr>
          <a:xfrm>
            <a:off x="2518972" y="4189304"/>
            <a:ext cx="1552536" cy="59499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TextBox 26">
            <a:extLst>
              <a:ext uri="{FF2B5EF4-FFF2-40B4-BE49-F238E27FC236}">
                <a16:creationId xmlns:a16="http://schemas.microsoft.com/office/drawing/2014/main" id="{569DA50B-3B4B-A2A6-76B8-82657C7FAABA}"/>
              </a:ext>
            </a:extLst>
          </p:cNvPr>
          <p:cNvSpPr txBox="1"/>
          <p:nvPr/>
        </p:nvSpPr>
        <p:spPr>
          <a:xfrm>
            <a:off x="2741455" y="4203127"/>
            <a:ext cx="1205833" cy="44198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</a:rPr>
              <a:t>2</a:t>
            </a:r>
            <a:endParaRPr lang="es-ES"/>
          </a:p>
        </p:txBody>
      </p:sp>
      <p:sp>
        <p:nvSpPr>
          <p:cNvPr id="60" name="TextBox 27">
            <a:extLst>
              <a:ext uri="{FF2B5EF4-FFF2-40B4-BE49-F238E27FC236}">
                <a16:creationId xmlns:a16="http://schemas.microsoft.com/office/drawing/2014/main" id="{B587D19C-92E9-80FF-96EF-032E263F06FE}"/>
              </a:ext>
            </a:extLst>
          </p:cNvPr>
          <p:cNvSpPr txBox="1"/>
          <p:nvPr/>
        </p:nvSpPr>
        <p:spPr>
          <a:xfrm>
            <a:off x="2661843" y="456458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Épocas</a:t>
            </a:r>
          </a:p>
        </p:txBody>
      </p:sp>
      <p:sp>
        <p:nvSpPr>
          <p:cNvPr id="62" name="Rounded Rectangle 28">
            <a:extLst>
              <a:ext uri="{FF2B5EF4-FFF2-40B4-BE49-F238E27FC236}">
                <a16:creationId xmlns:a16="http://schemas.microsoft.com/office/drawing/2014/main" id="{7D45BB0F-A55B-27ED-509F-FD008D70AC64}"/>
              </a:ext>
            </a:extLst>
          </p:cNvPr>
          <p:cNvSpPr/>
          <p:nvPr/>
        </p:nvSpPr>
        <p:spPr>
          <a:xfrm>
            <a:off x="4223904" y="4189304"/>
            <a:ext cx="1552536" cy="59499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826E3C60-8AC6-41F6-FC76-D3732C82CC65}"/>
              </a:ext>
            </a:extLst>
          </p:cNvPr>
          <p:cNvSpPr txBox="1"/>
          <p:nvPr/>
        </p:nvSpPr>
        <p:spPr>
          <a:xfrm>
            <a:off x="4695404" y="4203742"/>
            <a:ext cx="426656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</a:rPr>
              <a:t>13</a:t>
            </a:r>
            <a:endParaRPr lang="es-ES"/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92AE5B59-514D-74BA-588E-63844F2794F4}"/>
              </a:ext>
            </a:extLst>
          </p:cNvPr>
          <p:cNvSpPr txBox="1"/>
          <p:nvPr/>
        </p:nvSpPr>
        <p:spPr>
          <a:xfrm>
            <a:off x="4257053" y="4528829"/>
            <a:ext cx="1486241" cy="29059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</a:pPr>
            <a:r>
              <a:rPr lang="es-ES" sz="1050">
                <a:solidFill>
                  <a:srgbClr val="FFFFFF"/>
                </a:solidFill>
              </a:rPr>
              <a:t>Horas de entrenamiento</a:t>
            </a:r>
            <a:endParaRPr lang="es-ES"/>
          </a:p>
        </p:txBody>
      </p:sp>
      <p:pic>
        <p:nvPicPr>
          <p:cNvPr id="72" name="Picture 33" descr="image.png">
            <a:extLst>
              <a:ext uri="{FF2B5EF4-FFF2-40B4-BE49-F238E27FC236}">
                <a16:creationId xmlns:a16="http://schemas.microsoft.com/office/drawing/2014/main" id="{C9530CDD-D720-75E7-7F7C-E7C7E9008EC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671" y="4959986"/>
            <a:ext cx="190495" cy="151279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24F7402B-EA80-7A2F-4AF7-530FAECC5D63}"/>
              </a:ext>
            </a:extLst>
          </p:cNvPr>
          <p:cNvSpPr txBox="1"/>
          <p:nvPr/>
        </p:nvSpPr>
        <p:spPr>
          <a:xfrm>
            <a:off x="1042281" y="4906257"/>
            <a:ext cx="29526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LoRA rango 16</a:t>
            </a:r>
            <a:r>
              <a:rPr sz="1196" b="0">
                <a:solidFill>
                  <a:srgbClr val="FFFFFF"/>
                </a:solidFill>
              </a:rPr>
              <a:t> con cuantización 4-bit</a:t>
            </a:r>
          </a:p>
        </p:txBody>
      </p:sp>
      <p:sp>
        <p:nvSpPr>
          <p:cNvPr id="22" name="TextBox 1">
            <a:extLst>
              <a:ext uri="{FF2B5EF4-FFF2-40B4-BE49-F238E27FC236}">
                <a16:creationId xmlns:a16="http://schemas.microsoft.com/office/drawing/2014/main" id="{59B70BE3-56F1-2476-1B89-B9322A3AA198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7714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21934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Resultados</a:t>
            </a:r>
            <a:r>
              <a:rPr sz="2350" b="1">
                <a:solidFill>
                  <a:srgbClr val="FFFFFF"/>
                </a:solidFill>
              </a:rPr>
              <a:t> Mistral 7B v1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75748" y="783324"/>
            <a:ext cx="5220135" cy="2213069"/>
          </a:xfrm>
          <a:prstGeom prst="roundRect">
            <a:avLst>
              <a:gd name="adj" fmla="val 4692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766243" y="1011924"/>
            <a:ext cx="464865" cy="32839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269" y="1075602"/>
            <a:ext cx="266693" cy="2087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5353" y="910155"/>
            <a:ext cx="1215473" cy="33162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35" b="1">
                <a:solidFill>
                  <a:srgbClr val="FFFFFF"/>
                </a:solidFill>
              </a:rPr>
              <a:t>Mistral 7B v1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5353" y="1253964"/>
            <a:ext cx="1215473" cy="2763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76" b="0">
                <a:solidFill>
                  <a:srgbClr val="E8B87F"/>
                </a:solidFill>
              </a:rPr>
              <a:t>Versión inicial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6243" y="1525847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136841" y="1543566"/>
            <a:ext cx="144110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~10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69227" y="1788185"/>
            <a:ext cx="948779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Puntaje BLEU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18879" y="1525847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3861922" y="1531530"/>
            <a:ext cx="917941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~52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79841" y="1822304"/>
            <a:ext cx="882106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Puntaje chrF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77616" y="2260979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21623" y="2272349"/>
            <a:ext cx="66488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0.0%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64531" y="2529002"/>
            <a:ext cx="901305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Hit Rate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318878" y="2260979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3930160" y="2329215"/>
            <a:ext cx="804210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~24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42721" y="2614301"/>
            <a:ext cx="1708912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Horas de entrenamiento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09867" y="3118656"/>
            <a:ext cx="5208763" cy="2193311"/>
          </a:xfrm>
          <a:prstGeom prst="roundRect">
            <a:avLst>
              <a:gd name="adj" fmla="val 360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914094" y="3309155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Detalles del Entrenamiento 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4" y="3345350"/>
            <a:ext cx="228594" cy="194309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732124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1049003" y="3736382"/>
            <a:ext cx="918778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</a:rPr>
              <a:t>71.970</a:t>
            </a:r>
            <a:endParaRPr sz="2152" b="1">
              <a:solidFill>
                <a:srgbClr val="E8B87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4995" y="421914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Ejemplos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427532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2570403" y="3742899"/>
            <a:ext cx="1266793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2152" b="1">
                <a:solidFill>
                  <a:srgbClr val="E8B87F"/>
                </a:solidFill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0403" y="421914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Épocas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132464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4275335" y="3742899"/>
            <a:ext cx="1266793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2152" b="1">
                <a:solidFill>
                  <a:srgbClr val="E8B87F"/>
                </a:solidFill>
              </a:rPr>
              <a:t>512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75335" y="421914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Tokens máximos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51" y="4659143"/>
            <a:ext cx="190495" cy="17088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6882" y="4478741"/>
            <a:ext cx="4667133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Preprocesamiento exhaustivo</a:t>
            </a:r>
            <a:r>
              <a:rPr sz="1196" b="0">
                <a:solidFill>
                  <a:srgbClr val="FFFFFF"/>
                </a:solidFill>
              </a:rPr>
              <a:t> con múltiples instrucciones por par</a:t>
            </a:r>
          </a:p>
        </p:txBody>
      </p:sp>
      <p:pic>
        <p:nvPicPr>
          <p:cNvPr id="34" name="Picture 3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51" y="5020946"/>
            <a:ext cx="190495" cy="1512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61001" y="4967217"/>
            <a:ext cx="29526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LoRA rango 16</a:t>
            </a:r>
            <a:r>
              <a:rPr sz="1196" b="0">
                <a:solidFill>
                  <a:srgbClr val="FFFFFF"/>
                </a:solidFill>
              </a:rPr>
              <a:t> con cuantización 4-bit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00110" y="612727"/>
            <a:ext cx="5333866" cy="2667000"/>
          </a:xfrm>
          <a:prstGeom prst="roundRect">
            <a:avLst>
              <a:gd name="adj" fmla="val 571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6518068" y="803228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Comparación de Métricas </a:t>
            </a:r>
          </a:p>
        </p:txBody>
      </p:sp>
      <p:pic>
        <p:nvPicPr>
          <p:cNvPr id="38" name="Picture 3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605" y="865140"/>
            <a:ext cx="228594" cy="142875"/>
          </a:xfrm>
          <a:prstGeom prst="rect">
            <a:avLst/>
          </a:prstGeom>
        </p:spPr>
      </p:pic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0605" y="1212802"/>
            <a:ext cx="4952876" cy="2286000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6100110" y="3640824"/>
            <a:ext cx="5333866" cy="2667000"/>
          </a:xfrm>
          <a:prstGeom prst="roundRect">
            <a:avLst>
              <a:gd name="adj" fmla="val 571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6472575" y="3831325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Comparación con Otros Modelos 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605" y="3893237"/>
            <a:ext cx="228594" cy="142875"/>
          </a:xfrm>
          <a:prstGeom prst="rect">
            <a:avLst/>
          </a:prstGeom>
        </p:spPr>
      </p:pic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0605" y="4240899"/>
            <a:ext cx="4952876" cy="2286000"/>
          </a:xfrm>
          <a:prstGeom prst="rect">
            <a:avLst/>
          </a:prstGeom>
        </p:spPr>
      </p:pic>
      <p:sp>
        <p:nvSpPr>
          <p:cNvPr id="51" name="TextBox 1">
            <a:extLst>
              <a:ext uri="{FF2B5EF4-FFF2-40B4-BE49-F238E27FC236}">
                <a16:creationId xmlns:a16="http://schemas.microsoft.com/office/drawing/2014/main" id="{08AFD1A3-3B2F-49E9-AFA7-10C2B0ADE6EF}"/>
              </a:ext>
            </a:extLst>
          </p:cNvPr>
          <p:cNvSpPr txBox="1"/>
          <p:nvPr/>
        </p:nvSpPr>
        <p:spPr>
          <a:xfrm>
            <a:off x="11740646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105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21934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Resultados</a:t>
            </a:r>
            <a:r>
              <a:rPr sz="2350" b="1">
                <a:solidFill>
                  <a:srgbClr val="FFFFFF"/>
                </a:solidFill>
              </a:rPr>
              <a:t> Mistral 7B </a:t>
            </a:r>
            <a:r>
              <a:rPr lang="es-ES" sz="2350" b="1">
                <a:solidFill>
                  <a:srgbClr val="FFFFFF"/>
                </a:solidFill>
              </a:rPr>
              <a:t>v2</a:t>
            </a:r>
            <a:endParaRPr lang="es-ES" sz="235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0255" y="5410768"/>
            <a:ext cx="5333866" cy="1181099"/>
          </a:xfrm>
          <a:prstGeom prst="roundRect">
            <a:avLst>
              <a:gd name="adj" fmla="val 1290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7" name="Picture 36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750" y="5874209"/>
            <a:ext cx="342891" cy="254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54137" y="5724480"/>
            <a:ext cx="4419489" cy="55367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50" b="0">
                <a:solidFill>
                  <a:srgbClr val="FFFFFF"/>
                </a:solidFill>
              </a:rPr>
              <a:t> La versión v2 muestra </a:t>
            </a:r>
            <a:r>
              <a:rPr sz="1150" b="1">
                <a:solidFill>
                  <a:srgbClr val="E8B87F"/>
                </a:solidFill>
              </a:rPr>
              <a:t>mayor eficiencia</a:t>
            </a:r>
            <a:r>
              <a:rPr sz="1150" b="0">
                <a:solidFill>
                  <a:srgbClr val="FFFFFF"/>
                </a:solidFill>
              </a:rPr>
              <a:t> en tiempo de entrenamiento, indicando un balance entre rendimiento y recursos. 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6191095" y="567234"/>
            <a:ext cx="5333866" cy="2714625"/>
          </a:xfrm>
          <a:prstGeom prst="roundRect">
            <a:avLst>
              <a:gd name="adj" fmla="val 561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6609053" y="757735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Comparación de Métricas 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590" y="819647"/>
            <a:ext cx="228594" cy="142875"/>
          </a:xfrm>
          <a:prstGeom prst="rect">
            <a:avLst/>
          </a:prstGeom>
        </p:spPr>
      </p:pic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590" y="1167309"/>
            <a:ext cx="4952876" cy="2333624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6191095" y="3529226"/>
            <a:ext cx="5333866" cy="2714625"/>
          </a:xfrm>
          <a:prstGeom prst="roundRect">
            <a:avLst>
              <a:gd name="adj" fmla="val 561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6564470" y="3719726"/>
            <a:ext cx="495287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31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315" b="1">
                <a:solidFill>
                  <a:srgbClr val="E8B87F"/>
                </a:solidFill>
              </a:rPr>
              <a:t> Comparación con Otros Modelos 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590" y="3781638"/>
            <a:ext cx="228594" cy="142875"/>
          </a:xfrm>
          <a:prstGeom prst="rect">
            <a:avLst/>
          </a:prstGeom>
        </p:spPr>
      </p:pic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590" y="4129301"/>
            <a:ext cx="4952876" cy="2333624"/>
          </a:xfrm>
          <a:prstGeom prst="rect">
            <a:avLst/>
          </a:prstGeom>
        </p:spPr>
      </p:pic>
      <p:sp>
        <p:nvSpPr>
          <p:cNvPr id="88" name="Rounded Rectangle 2">
            <a:extLst>
              <a:ext uri="{FF2B5EF4-FFF2-40B4-BE49-F238E27FC236}">
                <a16:creationId xmlns:a16="http://schemas.microsoft.com/office/drawing/2014/main" id="{933B103A-8B79-D35A-EB79-C5D6EB41A200}"/>
              </a:ext>
            </a:extLst>
          </p:cNvPr>
          <p:cNvSpPr/>
          <p:nvPr/>
        </p:nvSpPr>
        <p:spPr>
          <a:xfrm>
            <a:off x="575748" y="783324"/>
            <a:ext cx="5220135" cy="2213069"/>
          </a:xfrm>
          <a:prstGeom prst="roundRect">
            <a:avLst>
              <a:gd name="adj" fmla="val 4692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Rounded Rectangle 3">
            <a:extLst>
              <a:ext uri="{FF2B5EF4-FFF2-40B4-BE49-F238E27FC236}">
                <a16:creationId xmlns:a16="http://schemas.microsoft.com/office/drawing/2014/main" id="{567F09EE-8A31-2E51-81C7-2CF98F1EEDA3}"/>
              </a:ext>
            </a:extLst>
          </p:cNvPr>
          <p:cNvSpPr/>
          <p:nvPr/>
        </p:nvSpPr>
        <p:spPr>
          <a:xfrm>
            <a:off x="766243" y="1011924"/>
            <a:ext cx="464865" cy="328399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2" name="Picture 4" descr="image.png">
            <a:extLst>
              <a:ext uri="{FF2B5EF4-FFF2-40B4-BE49-F238E27FC236}">
                <a16:creationId xmlns:a16="http://schemas.microsoft.com/office/drawing/2014/main" id="{41E51FDB-5E41-C177-5FA4-E025233FBDE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269" y="1075602"/>
            <a:ext cx="266693" cy="208721"/>
          </a:xfrm>
          <a:prstGeom prst="rect">
            <a:avLst/>
          </a:prstGeom>
        </p:spPr>
      </p:pic>
      <p:sp>
        <p:nvSpPr>
          <p:cNvPr id="94" name="TextBox 5">
            <a:extLst>
              <a:ext uri="{FF2B5EF4-FFF2-40B4-BE49-F238E27FC236}">
                <a16:creationId xmlns:a16="http://schemas.microsoft.com/office/drawing/2014/main" id="{4B4CB5B8-383B-3ACF-3F41-83B31C2F7099}"/>
              </a:ext>
            </a:extLst>
          </p:cNvPr>
          <p:cNvSpPr txBox="1"/>
          <p:nvPr/>
        </p:nvSpPr>
        <p:spPr>
          <a:xfrm>
            <a:off x="1385353" y="910155"/>
            <a:ext cx="1215473" cy="33162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400" b="1">
                <a:solidFill>
                  <a:srgbClr val="FFFFFF"/>
                </a:solidFill>
              </a:rPr>
              <a:t>Mistral 7B </a:t>
            </a:r>
            <a:r>
              <a:rPr lang="es-ES" sz="1400" b="1">
                <a:solidFill>
                  <a:srgbClr val="FFFFFF"/>
                </a:solidFill>
              </a:rPr>
              <a:t>v2</a:t>
            </a:r>
            <a:endParaRPr sz="1435" b="1">
              <a:solidFill>
                <a:srgbClr val="FFFFFF"/>
              </a:solidFill>
            </a:endParaRPr>
          </a:p>
        </p:txBody>
      </p:sp>
      <p:sp>
        <p:nvSpPr>
          <p:cNvPr id="96" name="TextBox 6">
            <a:extLst>
              <a:ext uri="{FF2B5EF4-FFF2-40B4-BE49-F238E27FC236}">
                <a16:creationId xmlns:a16="http://schemas.microsoft.com/office/drawing/2014/main" id="{D802A0F7-D928-C1F4-3DAE-4F6CE0435D21}"/>
              </a:ext>
            </a:extLst>
          </p:cNvPr>
          <p:cNvSpPr txBox="1"/>
          <p:nvPr/>
        </p:nvSpPr>
        <p:spPr>
          <a:xfrm>
            <a:off x="1385353" y="1253964"/>
            <a:ext cx="1215473" cy="27635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1050" b="0">
                <a:solidFill>
                  <a:srgbClr val="E8B87F"/>
                </a:solidFill>
              </a:rPr>
              <a:t>Versión </a:t>
            </a:r>
            <a:r>
              <a:rPr lang="es-ES" sz="1050">
                <a:solidFill>
                  <a:srgbClr val="E8B87F"/>
                </a:solidFill>
              </a:rPr>
              <a:t>optimizada</a:t>
            </a:r>
            <a:endParaRPr lang="es-ES"/>
          </a:p>
        </p:txBody>
      </p:sp>
      <p:sp>
        <p:nvSpPr>
          <p:cNvPr id="98" name="Rounded Rectangle 7">
            <a:extLst>
              <a:ext uri="{FF2B5EF4-FFF2-40B4-BE49-F238E27FC236}">
                <a16:creationId xmlns:a16="http://schemas.microsoft.com/office/drawing/2014/main" id="{32920C09-8B4C-0C30-B6A8-F2914D90D735}"/>
              </a:ext>
            </a:extLst>
          </p:cNvPr>
          <p:cNvSpPr/>
          <p:nvPr/>
        </p:nvSpPr>
        <p:spPr>
          <a:xfrm>
            <a:off x="766243" y="1525847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0" name="TextBox 8">
            <a:extLst>
              <a:ext uri="{FF2B5EF4-FFF2-40B4-BE49-F238E27FC236}">
                <a16:creationId xmlns:a16="http://schemas.microsoft.com/office/drawing/2014/main" id="{70721C26-55BA-8D85-ABD3-12FA53074FCE}"/>
              </a:ext>
            </a:extLst>
          </p:cNvPr>
          <p:cNvSpPr txBox="1"/>
          <p:nvPr/>
        </p:nvSpPr>
        <p:spPr>
          <a:xfrm>
            <a:off x="1136841" y="1543566"/>
            <a:ext cx="144110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00" b="1">
                <a:solidFill>
                  <a:srgbClr val="E8B87F"/>
                </a:solidFill>
              </a:rPr>
              <a:t>~</a:t>
            </a:r>
            <a:r>
              <a:rPr lang="es-ES" sz="1900" b="1">
                <a:solidFill>
                  <a:srgbClr val="E8B87F"/>
                </a:solidFill>
              </a:rPr>
              <a:t>0.22</a:t>
            </a:r>
            <a:endParaRPr sz="1900" b="1">
              <a:solidFill>
                <a:srgbClr val="E8B87F"/>
              </a:solidFill>
            </a:endParaRPr>
          </a:p>
        </p:txBody>
      </p:sp>
      <p:sp>
        <p:nvSpPr>
          <p:cNvPr id="102" name="TextBox 9">
            <a:extLst>
              <a:ext uri="{FF2B5EF4-FFF2-40B4-BE49-F238E27FC236}">
                <a16:creationId xmlns:a16="http://schemas.microsoft.com/office/drawing/2014/main" id="{9F08CB80-7BB2-937A-155E-0E2F4891DD58}"/>
              </a:ext>
            </a:extLst>
          </p:cNvPr>
          <p:cNvSpPr txBox="1"/>
          <p:nvPr/>
        </p:nvSpPr>
        <p:spPr>
          <a:xfrm>
            <a:off x="1469227" y="1788185"/>
            <a:ext cx="948779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Puntaje BLEU</a:t>
            </a:r>
          </a:p>
        </p:txBody>
      </p:sp>
      <p:sp>
        <p:nvSpPr>
          <p:cNvPr id="104" name="Rounded Rectangle 10">
            <a:extLst>
              <a:ext uri="{FF2B5EF4-FFF2-40B4-BE49-F238E27FC236}">
                <a16:creationId xmlns:a16="http://schemas.microsoft.com/office/drawing/2014/main" id="{05A1D642-641A-72F4-300E-409BB11C15F2}"/>
              </a:ext>
            </a:extLst>
          </p:cNvPr>
          <p:cNvSpPr/>
          <p:nvPr/>
        </p:nvSpPr>
        <p:spPr>
          <a:xfrm>
            <a:off x="3318879" y="1525847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6" name="TextBox 11">
            <a:extLst>
              <a:ext uri="{FF2B5EF4-FFF2-40B4-BE49-F238E27FC236}">
                <a16:creationId xmlns:a16="http://schemas.microsoft.com/office/drawing/2014/main" id="{74111C1E-30BB-33EC-6BE9-9C47E30465DC}"/>
              </a:ext>
            </a:extLst>
          </p:cNvPr>
          <p:cNvSpPr txBox="1"/>
          <p:nvPr/>
        </p:nvSpPr>
        <p:spPr>
          <a:xfrm>
            <a:off x="3861922" y="1531530"/>
            <a:ext cx="917941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00" b="1">
                <a:solidFill>
                  <a:srgbClr val="E8B87F"/>
                </a:solidFill>
              </a:rPr>
              <a:t>~</a:t>
            </a:r>
            <a:r>
              <a:rPr lang="es-ES" sz="1900" b="1">
                <a:solidFill>
                  <a:srgbClr val="E8B87F"/>
                </a:solidFill>
              </a:rPr>
              <a:t>7.69</a:t>
            </a:r>
            <a:endParaRPr sz="1900" b="1">
              <a:solidFill>
                <a:srgbClr val="E8B87F"/>
              </a:solidFill>
            </a:endParaRPr>
          </a:p>
        </p:txBody>
      </p:sp>
      <p:sp>
        <p:nvSpPr>
          <p:cNvPr id="108" name="TextBox 12">
            <a:extLst>
              <a:ext uri="{FF2B5EF4-FFF2-40B4-BE49-F238E27FC236}">
                <a16:creationId xmlns:a16="http://schemas.microsoft.com/office/drawing/2014/main" id="{F0CCBFDB-5A10-8114-6929-7301FC469734}"/>
              </a:ext>
            </a:extLst>
          </p:cNvPr>
          <p:cNvSpPr txBox="1"/>
          <p:nvPr/>
        </p:nvSpPr>
        <p:spPr>
          <a:xfrm>
            <a:off x="3879841" y="1822304"/>
            <a:ext cx="882106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Puntaje chrF</a:t>
            </a:r>
          </a:p>
        </p:txBody>
      </p:sp>
      <p:sp>
        <p:nvSpPr>
          <p:cNvPr id="110" name="Rounded Rectangle 13">
            <a:extLst>
              <a:ext uri="{FF2B5EF4-FFF2-40B4-BE49-F238E27FC236}">
                <a16:creationId xmlns:a16="http://schemas.microsoft.com/office/drawing/2014/main" id="{ED77FB89-3541-886D-96A3-87F11E5A9C64}"/>
              </a:ext>
            </a:extLst>
          </p:cNvPr>
          <p:cNvSpPr/>
          <p:nvPr/>
        </p:nvSpPr>
        <p:spPr>
          <a:xfrm>
            <a:off x="777616" y="2260979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2" name="TextBox 14">
            <a:extLst>
              <a:ext uri="{FF2B5EF4-FFF2-40B4-BE49-F238E27FC236}">
                <a16:creationId xmlns:a16="http://schemas.microsoft.com/office/drawing/2014/main" id="{56A9C070-7672-5728-99CF-7B8B503CCB6E}"/>
              </a:ext>
            </a:extLst>
          </p:cNvPr>
          <p:cNvSpPr txBox="1"/>
          <p:nvPr/>
        </p:nvSpPr>
        <p:spPr>
          <a:xfrm>
            <a:off x="1621623" y="2272349"/>
            <a:ext cx="664885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sz="1913" b="1">
                <a:solidFill>
                  <a:srgbClr val="E8B87F"/>
                </a:solidFill>
              </a:rPr>
              <a:t>0.0%</a:t>
            </a:r>
          </a:p>
        </p:txBody>
      </p:sp>
      <p:sp>
        <p:nvSpPr>
          <p:cNvPr id="114" name="TextBox 15">
            <a:extLst>
              <a:ext uri="{FF2B5EF4-FFF2-40B4-BE49-F238E27FC236}">
                <a16:creationId xmlns:a16="http://schemas.microsoft.com/office/drawing/2014/main" id="{D122C7C1-F674-A38D-2E93-CEE3658E2C5E}"/>
              </a:ext>
            </a:extLst>
          </p:cNvPr>
          <p:cNvSpPr txBox="1"/>
          <p:nvPr/>
        </p:nvSpPr>
        <p:spPr>
          <a:xfrm>
            <a:off x="1464531" y="2529002"/>
            <a:ext cx="901305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Hit Rate</a:t>
            </a:r>
          </a:p>
        </p:txBody>
      </p:sp>
      <p:sp>
        <p:nvSpPr>
          <p:cNvPr id="116" name="Rounded Rectangle 16">
            <a:extLst>
              <a:ext uri="{FF2B5EF4-FFF2-40B4-BE49-F238E27FC236}">
                <a16:creationId xmlns:a16="http://schemas.microsoft.com/office/drawing/2014/main" id="{38B01402-F018-6D6C-731A-4B15DEE47228}"/>
              </a:ext>
            </a:extLst>
          </p:cNvPr>
          <p:cNvSpPr/>
          <p:nvPr/>
        </p:nvSpPr>
        <p:spPr>
          <a:xfrm>
            <a:off x="3318878" y="2260979"/>
            <a:ext cx="2364272" cy="637748"/>
          </a:xfrm>
          <a:prstGeom prst="roundRect">
            <a:avLst>
              <a:gd name="adj" fmla="val 1632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8" name="TextBox 17">
            <a:extLst>
              <a:ext uri="{FF2B5EF4-FFF2-40B4-BE49-F238E27FC236}">
                <a16:creationId xmlns:a16="http://schemas.microsoft.com/office/drawing/2014/main" id="{3A8D0AC2-B683-01AD-E189-6302FD21FA65}"/>
              </a:ext>
            </a:extLst>
          </p:cNvPr>
          <p:cNvSpPr txBox="1"/>
          <p:nvPr/>
        </p:nvSpPr>
        <p:spPr>
          <a:xfrm>
            <a:off x="3930160" y="2329215"/>
            <a:ext cx="804210" cy="4051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1900" b="1">
                <a:solidFill>
                  <a:srgbClr val="E8B87F"/>
                </a:solidFill>
              </a:rPr>
              <a:t>~2</a:t>
            </a:r>
          </a:p>
        </p:txBody>
      </p:sp>
      <p:sp>
        <p:nvSpPr>
          <p:cNvPr id="120" name="TextBox 18">
            <a:extLst>
              <a:ext uri="{FF2B5EF4-FFF2-40B4-BE49-F238E27FC236}">
                <a16:creationId xmlns:a16="http://schemas.microsoft.com/office/drawing/2014/main" id="{BC02EA2C-4B92-A0E0-5E6E-A13B70DBD8FC}"/>
              </a:ext>
            </a:extLst>
          </p:cNvPr>
          <p:cNvSpPr txBox="1"/>
          <p:nvPr/>
        </p:nvSpPr>
        <p:spPr>
          <a:xfrm>
            <a:off x="3642721" y="2614301"/>
            <a:ext cx="1708912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Horas de entrenamiento</a:t>
            </a:r>
          </a:p>
        </p:txBody>
      </p:sp>
      <p:sp>
        <p:nvSpPr>
          <p:cNvPr id="154" name="Rounded Rectangle 19">
            <a:extLst>
              <a:ext uri="{FF2B5EF4-FFF2-40B4-BE49-F238E27FC236}">
                <a16:creationId xmlns:a16="http://schemas.microsoft.com/office/drawing/2014/main" id="{9FCA58B1-E82D-6079-4D60-D26EF5BF80FE}"/>
              </a:ext>
            </a:extLst>
          </p:cNvPr>
          <p:cNvSpPr/>
          <p:nvPr/>
        </p:nvSpPr>
        <p:spPr>
          <a:xfrm>
            <a:off x="575748" y="3118656"/>
            <a:ext cx="5208763" cy="2193311"/>
          </a:xfrm>
          <a:prstGeom prst="roundRect">
            <a:avLst>
              <a:gd name="adj" fmla="val 360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6" name="TextBox 20">
            <a:extLst>
              <a:ext uri="{FF2B5EF4-FFF2-40B4-BE49-F238E27FC236}">
                <a16:creationId xmlns:a16="http://schemas.microsoft.com/office/drawing/2014/main" id="{E234349C-7B42-1599-A7ED-C364A66173A4}"/>
              </a:ext>
            </a:extLst>
          </p:cNvPr>
          <p:cNvSpPr txBox="1"/>
          <p:nvPr/>
        </p:nvSpPr>
        <p:spPr>
          <a:xfrm>
            <a:off x="879975" y="3287078"/>
            <a:ext cx="2068002" cy="31085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975"/>
              </a:spcAft>
            </a:pPr>
            <a:r>
              <a:rPr lang="es-ES" sz="1300" b="1">
                <a:solidFill>
                  <a:srgbClr val="E8B87F"/>
                </a:solidFill>
              </a:rPr>
              <a:t>Cambios del Entrenamiento</a:t>
            </a:r>
            <a:endParaRPr lang="es-ES"/>
          </a:p>
        </p:txBody>
      </p:sp>
      <p:pic>
        <p:nvPicPr>
          <p:cNvPr id="158" name="Picture 21" descr="image.png">
            <a:extLst>
              <a:ext uri="{FF2B5EF4-FFF2-40B4-BE49-F238E27FC236}">
                <a16:creationId xmlns:a16="http://schemas.microsoft.com/office/drawing/2014/main" id="{95B011F9-269D-0816-E303-D942140FF29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005" y="3345350"/>
            <a:ext cx="228594" cy="194309"/>
          </a:xfrm>
          <a:prstGeom prst="rect">
            <a:avLst/>
          </a:prstGeom>
        </p:spPr>
      </p:pic>
      <p:sp>
        <p:nvSpPr>
          <p:cNvPr id="160" name="Rounded Rectangle 22">
            <a:extLst>
              <a:ext uri="{FF2B5EF4-FFF2-40B4-BE49-F238E27FC236}">
                <a16:creationId xmlns:a16="http://schemas.microsoft.com/office/drawing/2014/main" id="{528ABC5D-6EBA-8147-2667-AD9690EDF507}"/>
              </a:ext>
            </a:extLst>
          </p:cNvPr>
          <p:cNvSpPr/>
          <p:nvPr/>
        </p:nvSpPr>
        <p:spPr>
          <a:xfrm>
            <a:off x="698005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2" name="TextBox 23">
            <a:extLst>
              <a:ext uri="{FF2B5EF4-FFF2-40B4-BE49-F238E27FC236}">
                <a16:creationId xmlns:a16="http://schemas.microsoft.com/office/drawing/2014/main" id="{851A3543-8798-B521-4436-5028698C6601}"/>
              </a:ext>
            </a:extLst>
          </p:cNvPr>
          <p:cNvSpPr txBox="1"/>
          <p:nvPr/>
        </p:nvSpPr>
        <p:spPr>
          <a:xfrm>
            <a:off x="1186255" y="3736382"/>
            <a:ext cx="553292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</a:rPr>
              <a:t>12x</a:t>
            </a:r>
            <a:endParaRPr lang="es-ES"/>
          </a:p>
        </p:txBody>
      </p:sp>
      <p:sp>
        <p:nvSpPr>
          <p:cNvPr id="164" name="TextBox 24">
            <a:extLst>
              <a:ext uri="{FF2B5EF4-FFF2-40B4-BE49-F238E27FC236}">
                <a16:creationId xmlns:a16="http://schemas.microsoft.com/office/drawing/2014/main" id="{EA45205B-50C5-B4F1-6668-0F3E4044CD7F}"/>
              </a:ext>
            </a:extLst>
          </p:cNvPr>
          <p:cNvSpPr txBox="1"/>
          <p:nvPr/>
        </p:nvSpPr>
        <p:spPr>
          <a:xfrm>
            <a:off x="1030915" y="4183389"/>
            <a:ext cx="886718" cy="29059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</a:pPr>
            <a:r>
              <a:rPr lang="es-ES" sz="1050">
                <a:solidFill>
                  <a:srgbClr val="FFFFFF"/>
                </a:solidFill>
              </a:rPr>
              <a:t>Más Eficiente</a:t>
            </a:r>
            <a:endParaRPr lang="es-ES"/>
          </a:p>
        </p:txBody>
      </p:sp>
      <p:sp>
        <p:nvSpPr>
          <p:cNvPr id="166" name="Rounded Rectangle 25">
            <a:extLst>
              <a:ext uri="{FF2B5EF4-FFF2-40B4-BE49-F238E27FC236}">
                <a16:creationId xmlns:a16="http://schemas.microsoft.com/office/drawing/2014/main" id="{EA3CEC2C-B2DD-8D8F-E9EA-ECD9A5F78B16}"/>
              </a:ext>
            </a:extLst>
          </p:cNvPr>
          <p:cNvSpPr/>
          <p:nvPr/>
        </p:nvSpPr>
        <p:spPr>
          <a:xfrm>
            <a:off x="2393413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8" name="TextBox 26">
            <a:extLst>
              <a:ext uri="{FF2B5EF4-FFF2-40B4-BE49-F238E27FC236}">
                <a16:creationId xmlns:a16="http://schemas.microsoft.com/office/drawing/2014/main" id="{9CE1900A-FFC2-1461-2C4F-04162F82288F}"/>
              </a:ext>
            </a:extLst>
          </p:cNvPr>
          <p:cNvSpPr txBox="1"/>
          <p:nvPr/>
        </p:nvSpPr>
        <p:spPr>
          <a:xfrm>
            <a:off x="3026083" y="3736382"/>
            <a:ext cx="287195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  <a:ea typeface="Calibri"/>
                <a:cs typeface="Calibri"/>
              </a:rPr>
              <a:t>2</a:t>
            </a:r>
          </a:p>
        </p:txBody>
      </p:sp>
      <p:sp>
        <p:nvSpPr>
          <p:cNvPr id="170" name="TextBox 27">
            <a:extLst>
              <a:ext uri="{FF2B5EF4-FFF2-40B4-BE49-F238E27FC236}">
                <a16:creationId xmlns:a16="http://schemas.microsoft.com/office/drawing/2014/main" id="{A5B98B6E-797E-E9E4-FB21-67A89D856DB3}"/>
              </a:ext>
            </a:extLst>
          </p:cNvPr>
          <p:cNvSpPr txBox="1"/>
          <p:nvPr/>
        </p:nvSpPr>
        <p:spPr>
          <a:xfrm>
            <a:off x="2536284" y="421914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Épocas</a:t>
            </a:r>
          </a:p>
        </p:txBody>
      </p:sp>
      <p:sp>
        <p:nvSpPr>
          <p:cNvPr id="172" name="Rounded Rectangle 28">
            <a:extLst>
              <a:ext uri="{FF2B5EF4-FFF2-40B4-BE49-F238E27FC236}">
                <a16:creationId xmlns:a16="http://schemas.microsoft.com/office/drawing/2014/main" id="{090E1FCF-6D90-3250-41F8-AE77448D3C35}"/>
              </a:ext>
            </a:extLst>
          </p:cNvPr>
          <p:cNvSpPr/>
          <p:nvPr/>
        </p:nvSpPr>
        <p:spPr>
          <a:xfrm>
            <a:off x="4098345" y="3600024"/>
            <a:ext cx="1552536" cy="981074"/>
          </a:xfrm>
          <a:prstGeom prst="roundRect">
            <a:avLst>
              <a:gd name="adj" fmla="val 15533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4" name="TextBox 29">
            <a:extLst>
              <a:ext uri="{FF2B5EF4-FFF2-40B4-BE49-F238E27FC236}">
                <a16:creationId xmlns:a16="http://schemas.microsoft.com/office/drawing/2014/main" id="{4C62DBF7-81F6-46BE-85CF-217FE88C42D1}"/>
              </a:ext>
            </a:extLst>
          </p:cNvPr>
          <p:cNvSpPr txBox="1"/>
          <p:nvPr/>
        </p:nvSpPr>
        <p:spPr>
          <a:xfrm>
            <a:off x="4591555" y="3736382"/>
            <a:ext cx="566117" cy="44165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325"/>
              </a:spcAft>
            </a:pPr>
            <a:r>
              <a:rPr lang="es-ES" sz="2150" b="1">
                <a:solidFill>
                  <a:srgbClr val="E8B87F"/>
                </a:solidFill>
                <a:ea typeface="Calibri"/>
                <a:cs typeface="Calibri"/>
              </a:rPr>
              <a:t>384</a:t>
            </a:r>
          </a:p>
        </p:txBody>
      </p:sp>
      <p:sp>
        <p:nvSpPr>
          <p:cNvPr id="176" name="TextBox 30">
            <a:extLst>
              <a:ext uri="{FF2B5EF4-FFF2-40B4-BE49-F238E27FC236}">
                <a16:creationId xmlns:a16="http://schemas.microsoft.com/office/drawing/2014/main" id="{3A150BF8-49BA-7FE8-A441-1FC47D4A1E8D}"/>
              </a:ext>
            </a:extLst>
          </p:cNvPr>
          <p:cNvSpPr txBox="1"/>
          <p:nvPr/>
        </p:nvSpPr>
        <p:spPr>
          <a:xfrm>
            <a:off x="4241216" y="4219148"/>
            <a:ext cx="1266793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Tokens máximos</a:t>
            </a:r>
          </a:p>
        </p:txBody>
      </p:sp>
      <p:pic>
        <p:nvPicPr>
          <p:cNvPr id="178" name="Picture 31" descr="image.png">
            <a:extLst>
              <a:ext uri="{FF2B5EF4-FFF2-40B4-BE49-F238E27FC236}">
                <a16:creationId xmlns:a16="http://schemas.microsoft.com/office/drawing/2014/main" id="{390ABF62-E932-C91C-2CD9-FC4D2BD17AA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632" y="4659143"/>
            <a:ext cx="190495" cy="170889"/>
          </a:xfrm>
          <a:prstGeom prst="rect">
            <a:avLst/>
          </a:prstGeom>
        </p:spPr>
      </p:pic>
      <p:pic>
        <p:nvPicPr>
          <p:cNvPr id="182" name="Picture 33" descr="image.png">
            <a:extLst>
              <a:ext uri="{FF2B5EF4-FFF2-40B4-BE49-F238E27FC236}">
                <a16:creationId xmlns:a16="http://schemas.microsoft.com/office/drawing/2014/main" id="{78F8CD73-2255-63DC-18F6-96DCB40BEB5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632" y="5020946"/>
            <a:ext cx="190495" cy="151279"/>
          </a:xfrm>
          <a:prstGeom prst="rect">
            <a:avLst/>
          </a:prstGeom>
        </p:spPr>
      </p:pic>
      <p:sp>
        <p:nvSpPr>
          <p:cNvPr id="185" name="TextBox 32">
            <a:extLst>
              <a:ext uri="{FF2B5EF4-FFF2-40B4-BE49-F238E27FC236}">
                <a16:creationId xmlns:a16="http://schemas.microsoft.com/office/drawing/2014/main" id="{AB454FA8-080B-58E5-11B6-2C5719BB10DB}"/>
              </a:ext>
            </a:extLst>
          </p:cNvPr>
          <p:cNvSpPr txBox="1"/>
          <p:nvPr/>
        </p:nvSpPr>
        <p:spPr>
          <a:xfrm>
            <a:off x="1029240" y="4615218"/>
            <a:ext cx="3276518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Corpus depurado</a:t>
            </a:r>
            <a:r>
              <a:rPr sz="1196" b="0">
                <a:solidFill>
                  <a:srgbClr val="FFFFFF"/>
                </a:solidFill>
              </a:rPr>
              <a:t> eliminando duplicados</a:t>
            </a:r>
          </a:p>
        </p:txBody>
      </p:sp>
      <p:sp>
        <p:nvSpPr>
          <p:cNvPr id="186" name="TextBox 34">
            <a:extLst>
              <a:ext uri="{FF2B5EF4-FFF2-40B4-BE49-F238E27FC236}">
                <a16:creationId xmlns:a16="http://schemas.microsoft.com/office/drawing/2014/main" id="{7DB6F2DB-8844-215A-EEDD-FE0FDC10A970}"/>
              </a:ext>
            </a:extLst>
          </p:cNvPr>
          <p:cNvSpPr txBox="1"/>
          <p:nvPr/>
        </p:nvSpPr>
        <p:spPr>
          <a:xfrm>
            <a:off x="983747" y="4825619"/>
            <a:ext cx="4667133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Instrucciones reducidas</a:t>
            </a:r>
            <a:r>
              <a:rPr sz="1196" b="0">
                <a:solidFill>
                  <a:srgbClr val="FFFFFF"/>
                </a:solidFill>
              </a:rPr>
              <a:t> a traducción directa y retrotraducción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6E345627-1E8F-43BE-E3A8-99FEFCC7DACA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12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199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2881494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Resultados</a:t>
            </a:r>
            <a:r>
              <a:rPr sz="2350" b="1">
                <a:solidFill>
                  <a:srgbClr val="FFFFFF"/>
                </a:solidFill>
              </a:rPr>
              <a:t> </a:t>
            </a:r>
            <a:r>
              <a:rPr sz="2350" b="1" err="1">
                <a:solidFill>
                  <a:srgbClr val="FFFFFF"/>
                </a:solidFill>
              </a:rPr>
              <a:t>Obtenidos</a:t>
            </a:r>
            <a:endParaRPr lang="es-ES" sz="2350" b="1" err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66733" y="847956"/>
            <a:ext cx="5333866" cy="2857500"/>
          </a:xfrm>
          <a:prstGeom prst="roundRect">
            <a:avLst>
              <a:gd name="adj" fmla="val 533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084691" y="1038457"/>
            <a:ext cx="4952876" cy="29527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Comparación de Puntuaciones BLEU 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228" y="1119419"/>
            <a:ext cx="228594" cy="142875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28" y="1476606"/>
            <a:ext cx="4952876" cy="247649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191095" y="847956"/>
            <a:ext cx="5333866" cy="2857500"/>
          </a:xfrm>
          <a:prstGeom prst="roundRect">
            <a:avLst>
              <a:gd name="adj" fmla="val 533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563560" y="1038457"/>
            <a:ext cx="4952876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Comparación de Puntuaciones chrF 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1590" y="1119419"/>
            <a:ext cx="228594" cy="142875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590" y="1476606"/>
            <a:ext cx="4952876" cy="247649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66733" y="4070160"/>
            <a:ext cx="2995170" cy="1913672"/>
          </a:xfrm>
          <a:prstGeom prst="roundRect">
            <a:avLst>
              <a:gd name="adj" fmla="val 608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857228" y="4295064"/>
            <a:ext cx="324125" cy="278641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26" y="4376979"/>
            <a:ext cx="194475" cy="1830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1090" y="4186250"/>
            <a:ext cx="1624622" cy="3131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LLaMA 3.1 8B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81090" y="4461678"/>
            <a:ext cx="1476771" cy="2578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956" b="0">
                <a:solidFill>
                  <a:srgbClr val="E8B87F"/>
                </a:solidFill>
              </a:rPr>
              <a:t>Mejor rendimiento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57228" y="4806001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170696" y="4817404"/>
            <a:ext cx="55669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BLEU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234" y="4877444"/>
            <a:ext cx="167749" cy="1397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23972" y="4810350"/>
            <a:ext cx="524861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2.04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57228" y="5159280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1136576" y="5053782"/>
            <a:ext cx="501399" cy="4462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chrF 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1861" y="5255654"/>
            <a:ext cx="167749" cy="10892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74216" y="5163629"/>
            <a:ext cx="515902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32.17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57228" y="5512558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1136577" y="5535333"/>
            <a:ext cx="72444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Hit Rate 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1861" y="5606745"/>
            <a:ext cx="167749" cy="1397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37399" y="5579457"/>
            <a:ext cx="656926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24.00%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159472" y="4036041"/>
            <a:ext cx="3006543" cy="1947791"/>
          </a:xfrm>
          <a:prstGeom prst="roundRect">
            <a:avLst>
              <a:gd name="adj" fmla="val 608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4486445" y="4295064"/>
            <a:ext cx="324125" cy="278641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" name="Picture 29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2643" y="4396981"/>
            <a:ext cx="194475" cy="15441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10307" y="4157817"/>
            <a:ext cx="1554252" cy="3131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Mistral 7B v1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10307" y="4490111"/>
            <a:ext cx="974223" cy="2578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956" b="0">
                <a:solidFill>
                  <a:srgbClr val="E8B87F"/>
                </a:solidFill>
              </a:rPr>
              <a:t>Versión inicial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05620" y="4884275"/>
            <a:ext cx="386252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~10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05620" y="5220493"/>
            <a:ext cx="556849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~52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606902" y="5590830"/>
            <a:ext cx="557415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0.0%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710926" y="4036041"/>
            <a:ext cx="3006543" cy="1970537"/>
          </a:xfrm>
          <a:prstGeom prst="roundRect">
            <a:avLst>
              <a:gd name="adj" fmla="val 608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ounded Rectangle 45"/>
          <p:cNvSpPr/>
          <p:nvPr/>
        </p:nvSpPr>
        <p:spPr>
          <a:xfrm>
            <a:off x="7901421" y="4295064"/>
            <a:ext cx="324125" cy="278641"/>
          </a:xfrm>
          <a:prstGeom prst="roundRect">
            <a:avLst>
              <a:gd name="adj" fmla="val 50000"/>
            </a:avLst>
          </a:prstGeom>
          <a:solidFill>
            <a:srgbClr val="E8B87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7" name="Picture 46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7619" y="4396981"/>
            <a:ext cx="194475" cy="15441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459402" y="4169190"/>
            <a:ext cx="1367020" cy="31316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Mistral 7B v2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70775" y="4484424"/>
            <a:ext cx="1594482" cy="257891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325"/>
              </a:spcBef>
              <a:spcAft>
                <a:spcPts val="0"/>
              </a:spcAft>
            </a:pPr>
            <a:r>
              <a:rPr sz="950" b="0">
                <a:solidFill>
                  <a:srgbClr val="E8B87F"/>
                </a:solidFill>
              </a:rPr>
              <a:t>Versión </a:t>
            </a:r>
            <a:r>
              <a:rPr lang="es-ES" sz="950">
                <a:solidFill>
                  <a:srgbClr val="E8B87F"/>
                </a:solidFill>
              </a:rPr>
              <a:t>mejorada</a:t>
            </a:r>
            <a:endParaRPr sz="956" b="0">
              <a:solidFill>
                <a:srgbClr val="E8B87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027424" y="4878589"/>
            <a:ext cx="538648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~0.22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27424" y="5226181"/>
            <a:ext cx="538648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~7.69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65523" y="5590831"/>
            <a:ext cx="546042" cy="29482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0.0%</a:t>
            </a:r>
          </a:p>
        </p:txBody>
      </p:sp>
      <p:sp>
        <p:nvSpPr>
          <p:cNvPr id="65" name="Rounded Rectangle 15">
            <a:extLst>
              <a:ext uri="{FF2B5EF4-FFF2-40B4-BE49-F238E27FC236}">
                <a16:creationId xmlns:a16="http://schemas.microsoft.com/office/drawing/2014/main" id="{AD5AB74D-64B3-DAF7-0285-BA41D85E9C69}"/>
              </a:ext>
            </a:extLst>
          </p:cNvPr>
          <p:cNvSpPr/>
          <p:nvPr/>
        </p:nvSpPr>
        <p:spPr>
          <a:xfrm>
            <a:off x="4337406" y="4817373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F556FD37-CC7C-77A4-6BD6-2D10453CC69E}"/>
              </a:ext>
            </a:extLst>
          </p:cNvPr>
          <p:cNvSpPr txBox="1"/>
          <p:nvPr/>
        </p:nvSpPr>
        <p:spPr>
          <a:xfrm>
            <a:off x="4650874" y="4851522"/>
            <a:ext cx="55669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BLEU </a:t>
            </a:r>
          </a:p>
        </p:txBody>
      </p:sp>
      <p:pic>
        <p:nvPicPr>
          <p:cNvPr id="67" name="Picture 17" descr="image.png">
            <a:extLst>
              <a:ext uri="{FF2B5EF4-FFF2-40B4-BE49-F238E27FC236}">
                <a16:creationId xmlns:a16="http://schemas.microsoft.com/office/drawing/2014/main" id="{055C247D-EE71-6395-AB87-8143E0B017F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9292" y="4922935"/>
            <a:ext cx="167749" cy="139739"/>
          </a:xfrm>
          <a:prstGeom prst="rect">
            <a:avLst/>
          </a:prstGeom>
        </p:spPr>
      </p:pic>
      <p:sp>
        <p:nvSpPr>
          <p:cNvPr id="68" name="Rounded Rectangle 19">
            <a:extLst>
              <a:ext uri="{FF2B5EF4-FFF2-40B4-BE49-F238E27FC236}">
                <a16:creationId xmlns:a16="http://schemas.microsoft.com/office/drawing/2014/main" id="{C0C2E840-2ED5-C510-AB23-885628B6B7D3}"/>
              </a:ext>
            </a:extLst>
          </p:cNvPr>
          <p:cNvSpPr/>
          <p:nvPr/>
        </p:nvSpPr>
        <p:spPr>
          <a:xfrm>
            <a:off x="4337406" y="5159278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9" name="TextBox 20">
            <a:extLst>
              <a:ext uri="{FF2B5EF4-FFF2-40B4-BE49-F238E27FC236}">
                <a16:creationId xmlns:a16="http://schemas.microsoft.com/office/drawing/2014/main" id="{B29FBA5B-D09F-E4CC-22E8-6F92F7231801}"/>
              </a:ext>
            </a:extLst>
          </p:cNvPr>
          <p:cNvSpPr txBox="1"/>
          <p:nvPr/>
        </p:nvSpPr>
        <p:spPr>
          <a:xfrm>
            <a:off x="4616754" y="5110646"/>
            <a:ext cx="501399" cy="4462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chrF </a:t>
            </a:r>
          </a:p>
        </p:txBody>
      </p:sp>
      <p:pic>
        <p:nvPicPr>
          <p:cNvPr id="70" name="Picture 21" descr="image.png">
            <a:extLst>
              <a:ext uri="{FF2B5EF4-FFF2-40B4-BE49-F238E27FC236}">
                <a16:creationId xmlns:a16="http://schemas.microsoft.com/office/drawing/2014/main" id="{CA1AB7F3-7B7A-4197-955D-D050BB83159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9292" y="5278399"/>
            <a:ext cx="167749" cy="108923"/>
          </a:xfrm>
          <a:prstGeom prst="rect">
            <a:avLst/>
          </a:prstGeom>
        </p:spPr>
      </p:pic>
      <p:sp>
        <p:nvSpPr>
          <p:cNvPr id="71" name="Rounded Rectangle 23">
            <a:extLst>
              <a:ext uri="{FF2B5EF4-FFF2-40B4-BE49-F238E27FC236}">
                <a16:creationId xmlns:a16="http://schemas.microsoft.com/office/drawing/2014/main" id="{ACD727C9-AE99-1CF0-24AF-D389D4437810}"/>
              </a:ext>
            </a:extLst>
          </p:cNvPr>
          <p:cNvSpPr/>
          <p:nvPr/>
        </p:nvSpPr>
        <p:spPr>
          <a:xfrm>
            <a:off x="4337406" y="5512556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2" name="TextBox 24">
            <a:extLst>
              <a:ext uri="{FF2B5EF4-FFF2-40B4-BE49-F238E27FC236}">
                <a16:creationId xmlns:a16="http://schemas.microsoft.com/office/drawing/2014/main" id="{693FCEA3-64E3-6B30-D0CD-CB9EBAD16341}"/>
              </a:ext>
            </a:extLst>
          </p:cNvPr>
          <p:cNvSpPr txBox="1"/>
          <p:nvPr/>
        </p:nvSpPr>
        <p:spPr>
          <a:xfrm>
            <a:off x="4616755" y="5569451"/>
            <a:ext cx="72444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Hit Rate </a:t>
            </a:r>
          </a:p>
        </p:txBody>
      </p:sp>
      <p:pic>
        <p:nvPicPr>
          <p:cNvPr id="73" name="Picture 25" descr="image.png">
            <a:extLst>
              <a:ext uri="{FF2B5EF4-FFF2-40B4-BE49-F238E27FC236}">
                <a16:creationId xmlns:a16="http://schemas.microsoft.com/office/drawing/2014/main" id="{35847256-9361-E7E7-2311-DC3B8D5D707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665" y="5583997"/>
            <a:ext cx="167749" cy="139739"/>
          </a:xfrm>
          <a:prstGeom prst="rect">
            <a:avLst/>
          </a:prstGeom>
        </p:spPr>
      </p:pic>
      <p:sp>
        <p:nvSpPr>
          <p:cNvPr id="74" name="Rounded Rectangle 15">
            <a:extLst>
              <a:ext uri="{FF2B5EF4-FFF2-40B4-BE49-F238E27FC236}">
                <a16:creationId xmlns:a16="http://schemas.microsoft.com/office/drawing/2014/main" id="{5518DC4E-5702-354E-7478-9852EF6EF9C4}"/>
              </a:ext>
            </a:extLst>
          </p:cNvPr>
          <p:cNvSpPr/>
          <p:nvPr/>
        </p:nvSpPr>
        <p:spPr>
          <a:xfrm>
            <a:off x="7874451" y="4806001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F7873322-EF6D-21D1-7686-A0BAA4F4F537}"/>
              </a:ext>
            </a:extLst>
          </p:cNvPr>
          <p:cNvSpPr txBox="1"/>
          <p:nvPr/>
        </p:nvSpPr>
        <p:spPr>
          <a:xfrm>
            <a:off x="8187919" y="4851523"/>
            <a:ext cx="55669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BLEU </a:t>
            </a:r>
          </a:p>
        </p:txBody>
      </p:sp>
      <p:pic>
        <p:nvPicPr>
          <p:cNvPr id="76" name="Picture 17" descr="image.png">
            <a:extLst>
              <a:ext uri="{FF2B5EF4-FFF2-40B4-BE49-F238E27FC236}">
                <a16:creationId xmlns:a16="http://schemas.microsoft.com/office/drawing/2014/main" id="{C40E4441-45F2-07D7-A559-DB423836B80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1830" y="4922936"/>
            <a:ext cx="167749" cy="139739"/>
          </a:xfrm>
          <a:prstGeom prst="rect">
            <a:avLst/>
          </a:prstGeom>
        </p:spPr>
      </p:pic>
      <p:sp>
        <p:nvSpPr>
          <p:cNvPr id="77" name="Rounded Rectangle 19">
            <a:extLst>
              <a:ext uri="{FF2B5EF4-FFF2-40B4-BE49-F238E27FC236}">
                <a16:creationId xmlns:a16="http://schemas.microsoft.com/office/drawing/2014/main" id="{E1C2B8D5-7D44-20DF-78EF-272BDBB73971}"/>
              </a:ext>
            </a:extLst>
          </p:cNvPr>
          <p:cNvSpPr/>
          <p:nvPr/>
        </p:nvSpPr>
        <p:spPr>
          <a:xfrm>
            <a:off x="7874451" y="5159279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8" name="TextBox 20">
            <a:extLst>
              <a:ext uri="{FF2B5EF4-FFF2-40B4-BE49-F238E27FC236}">
                <a16:creationId xmlns:a16="http://schemas.microsoft.com/office/drawing/2014/main" id="{C9806612-6E33-B501-0212-B2D6054E3E47}"/>
              </a:ext>
            </a:extLst>
          </p:cNvPr>
          <p:cNvSpPr txBox="1"/>
          <p:nvPr/>
        </p:nvSpPr>
        <p:spPr>
          <a:xfrm>
            <a:off x="8187918" y="5122020"/>
            <a:ext cx="501399" cy="446276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chrF </a:t>
            </a:r>
          </a:p>
        </p:txBody>
      </p:sp>
      <p:pic>
        <p:nvPicPr>
          <p:cNvPr id="79" name="Picture 21" descr="image.png">
            <a:extLst>
              <a:ext uri="{FF2B5EF4-FFF2-40B4-BE49-F238E27FC236}">
                <a16:creationId xmlns:a16="http://schemas.microsoft.com/office/drawing/2014/main" id="{1237E0B9-421E-8065-8417-64A56A9C784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1830" y="5301146"/>
            <a:ext cx="167749" cy="108923"/>
          </a:xfrm>
          <a:prstGeom prst="rect">
            <a:avLst/>
          </a:prstGeom>
        </p:spPr>
      </p:pic>
      <p:sp>
        <p:nvSpPr>
          <p:cNvPr id="80" name="Rounded Rectangle 23">
            <a:extLst>
              <a:ext uri="{FF2B5EF4-FFF2-40B4-BE49-F238E27FC236}">
                <a16:creationId xmlns:a16="http://schemas.microsoft.com/office/drawing/2014/main" id="{2B6A5230-0D29-88CD-BC12-72744DA25536}"/>
              </a:ext>
            </a:extLst>
          </p:cNvPr>
          <p:cNvSpPr/>
          <p:nvPr/>
        </p:nvSpPr>
        <p:spPr>
          <a:xfrm>
            <a:off x="7874451" y="5512557"/>
            <a:ext cx="2682418" cy="314894"/>
          </a:xfrm>
          <a:prstGeom prst="roundRect">
            <a:avLst>
              <a:gd name="adj" fmla="val 17777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1" name="TextBox 24">
            <a:extLst>
              <a:ext uri="{FF2B5EF4-FFF2-40B4-BE49-F238E27FC236}">
                <a16:creationId xmlns:a16="http://schemas.microsoft.com/office/drawing/2014/main" id="{E3C92812-E8A3-808E-2C8B-41255F5E544F}"/>
              </a:ext>
            </a:extLst>
          </p:cNvPr>
          <p:cNvSpPr txBox="1"/>
          <p:nvPr/>
        </p:nvSpPr>
        <p:spPr>
          <a:xfrm>
            <a:off x="8153800" y="5569452"/>
            <a:ext cx="724448" cy="280718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Hit Rate </a:t>
            </a:r>
          </a:p>
        </p:txBody>
      </p:sp>
      <p:pic>
        <p:nvPicPr>
          <p:cNvPr id="82" name="Picture 25" descr="image.png">
            <a:extLst>
              <a:ext uri="{FF2B5EF4-FFF2-40B4-BE49-F238E27FC236}">
                <a16:creationId xmlns:a16="http://schemas.microsoft.com/office/drawing/2014/main" id="{92F5E12E-9DA9-9736-DF63-C480EA56884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1830" y="5606745"/>
            <a:ext cx="167749" cy="139739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F30A4074-FF1F-4136-AF7C-6C7F51ED3B87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13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309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4A724-EC33-0A9E-C4EC-8927944C4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C3DBFD-E68F-0412-4EA1-FDF669A2D171}"/>
              </a:ext>
            </a:extLst>
          </p:cNvPr>
          <p:cNvSpPr txBox="1"/>
          <p:nvPr/>
        </p:nvSpPr>
        <p:spPr>
          <a:xfrm>
            <a:off x="1726907" y="1133862"/>
            <a:ext cx="2636812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Demo Mistral 7B v1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E9747E-7F35-2307-8473-3845883A2341}"/>
              </a:ext>
            </a:extLst>
          </p:cNvPr>
          <p:cNvSpPr/>
          <p:nvPr/>
        </p:nvSpPr>
        <p:spPr>
          <a:xfrm>
            <a:off x="159103" y="1602189"/>
            <a:ext cx="5834283" cy="3835163"/>
          </a:xfrm>
          <a:prstGeom prst="roundRect">
            <a:avLst>
              <a:gd name="adj" fmla="val 162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C8B8C52B-E3E0-604E-5CAC-10AD3B440CA4}"/>
              </a:ext>
            </a:extLst>
          </p:cNvPr>
          <p:cNvSpPr/>
          <p:nvPr/>
        </p:nvSpPr>
        <p:spPr>
          <a:xfrm rot="16200000">
            <a:off x="-1668167" y="3448044"/>
            <a:ext cx="3835163" cy="14345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TextBox 1">
            <a:extLst>
              <a:ext uri="{FF2B5EF4-FFF2-40B4-BE49-F238E27FC236}">
                <a16:creationId xmlns:a16="http://schemas.microsoft.com/office/drawing/2014/main" id="{A6C12DF5-791B-7868-DC5C-C6F692F81E53}"/>
              </a:ext>
            </a:extLst>
          </p:cNvPr>
          <p:cNvSpPr txBox="1"/>
          <p:nvPr/>
        </p:nvSpPr>
        <p:spPr>
          <a:xfrm>
            <a:off x="7897903" y="1118696"/>
            <a:ext cx="2601546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Demo Mistral 7B v2</a:t>
            </a:r>
          </a:p>
        </p:txBody>
      </p:sp>
      <p:sp>
        <p:nvSpPr>
          <p:cNvPr id="60" name="Rounded Rectangle 2">
            <a:extLst>
              <a:ext uri="{FF2B5EF4-FFF2-40B4-BE49-F238E27FC236}">
                <a16:creationId xmlns:a16="http://schemas.microsoft.com/office/drawing/2014/main" id="{4382BF0B-6257-3221-B32B-90627E114237}"/>
              </a:ext>
            </a:extLst>
          </p:cNvPr>
          <p:cNvSpPr/>
          <p:nvPr/>
        </p:nvSpPr>
        <p:spPr>
          <a:xfrm>
            <a:off x="6198237" y="1613561"/>
            <a:ext cx="5834283" cy="3835163"/>
          </a:xfrm>
          <a:prstGeom prst="roundRect">
            <a:avLst>
              <a:gd name="adj" fmla="val 162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Round Same Side Corner Rectangle 3">
            <a:extLst>
              <a:ext uri="{FF2B5EF4-FFF2-40B4-BE49-F238E27FC236}">
                <a16:creationId xmlns:a16="http://schemas.microsoft.com/office/drawing/2014/main" id="{2DCF4181-2466-5023-0EED-281080482CBE}"/>
              </a:ext>
            </a:extLst>
          </p:cNvPr>
          <p:cNvSpPr/>
          <p:nvPr/>
        </p:nvSpPr>
        <p:spPr>
          <a:xfrm rot="16200000">
            <a:off x="4370967" y="3459416"/>
            <a:ext cx="3835163" cy="14345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3" name="mistral v2 presentacion">
            <a:hlinkClick r:id="" action="ppaction://media"/>
            <a:extLst>
              <a:ext uri="{FF2B5EF4-FFF2-40B4-BE49-F238E27FC236}">
                <a16:creationId xmlns:a16="http://schemas.microsoft.com/office/drawing/2014/main" id="{2418AF8C-A9DB-91D1-333C-34FBF943C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5462" y="1602410"/>
            <a:ext cx="5667513" cy="3818834"/>
          </a:xfrm>
          <a:prstGeom prst="rect">
            <a:avLst/>
          </a:prstGeom>
        </p:spPr>
      </p:pic>
      <p:pic>
        <p:nvPicPr>
          <p:cNvPr id="64" name="mistral v1 presentacion">
            <a:hlinkClick r:id="" action="ppaction://media"/>
            <a:extLst>
              <a:ext uri="{FF2B5EF4-FFF2-40B4-BE49-F238E27FC236}">
                <a16:creationId xmlns:a16="http://schemas.microsoft.com/office/drawing/2014/main" id="{55DC483D-33BD-4E29-3DDB-0C47434E4A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4678" y="1602408"/>
            <a:ext cx="5667514" cy="3818836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9ED6740F-08A5-5E6A-7C53-B9012D0CDD86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14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255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8D0D5F-CC19-4087-E1AF-151B5B299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>
            <a:extLst>
              <a:ext uri="{FF2B5EF4-FFF2-40B4-BE49-F238E27FC236}">
                <a16:creationId xmlns:a16="http://schemas.microsoft.com/office/drawing/2014/main" id="{9B78E839-BE47-35DA-A506-2B6960F3BEF5}"/>
              </a:ext>
            </a:extLst>
          </p:cNvPr>
          <p:cNvSpPr txBox="1"/>
          <p:nvPr/>
        </p:nvSpPr>
        <p:spPr>
          <a:xfrm>
            <a:off x="3468143" y="46816"/>
            <a:ext cx="5134481" cy="47243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Demo Llama 3.1 8B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60" name="Rounded Rectangle 2">
            <a:extLst>
              <a:ext uri="{FF2B5EF4-FFF2-40B4-BE49-F238E27FC236}">
                <a16:creationId xmlns:a16="http://schemas.microsoft.com/office/drawing/2014/main" id="{0609F398-6BE9-388B-A746-C2E70794F673}"/>
              </a:ext>
            </a:extLst>
          </p:cNvPr>
          <p:cNvSpPr/>
          <p:nvPr/>
        </p:nvSpPr>
        <p:spPr>
          <a:xfrm>
            <a:off x="173357" y="516281"/>
            <a:ext cx="11727083" cy="6121163"/>
          </a:xfrm>
          <a:prstGeom prst="roundRect">
            <a:avLst>
              <a:gd name="adj" fmla="val 162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Round Same Side Corner Rectangle 3">
            <a:extLst>
              <a:ext uri="{FF2B5EF4-FFF2-40B4-BE49-F238E27FC236}">
                <a16:creationId xmlns:a16="http://schemas.microsoft.com/office/drawing/2014/main" id="{768CC549-4A73-CCDE-54A7-1B730DF77839}"/>
              </a:ext>
            </a:extLst>
          </p:cNvPr>
          <p:cNvSpPr/>
          <p:nvPr/>
        </p:nvSpPr>
        <p:spPr>
          <a:xfrm rot="16200000">
            <a:off x="-2791833" y="3510216"/>
            <a:ext cx="6141483" cy="1536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B3FBA029-D528-77E6-ADAF-702592DB3C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040" y="502920"/>
            <a:ext cx="10668000" cy="6116320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CD1ACF42-8C9E-B8E0-CEA6-CDA25CD4FE95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418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2826351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Desafíos</a:t>
            </a:r>
            <a:r>
              <a:rPr sz="2350" b="1">
                <a:solidFill>
                  <a:srgbClr val="FFFFFF"/>
                </a:solidFill>
              </a:rPr>
              <a:t> y Soluciones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48148" y="1227363"/>
            <a:ext cx="5333866" cy="3175522"/>
          </a:xfrm>
          <a:prstGeom prst="roundRect">
            <a:avLst>
              <a:gd name="adj" fmla="val 162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854988" y="2749083"/>
            <a:ext cx="3175522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22790" y="1417864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Limitaciones del Estudio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327" y="1477395"/>
            <a:ext cx="228594" cy="185737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27" y="1875624"/>
            <a:ext cx="190495" cy="151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1070" y="1856013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Corpus limitado:</a:t>
            </a:r>
            <a:r>
              <a:rPr sz="1196" b="0">
                <a:solidFill>
                  <a:srgbClr val="FFFFFF"/>
                </a:solidFill>
              </a:rPr>
              <a:t> 11,951 entradas únicas insuficientes para capturar riqueza morfológica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27" y="2513519"/>
            <a:ext cx="190495" cy="170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81070" y="2503714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Complejidad aglutinante:</a:t>
            </a:r>
            <a:r>
              <a:rPr sz="1196" b="0">
                <a:solidFill>
                  <a:srgbClr val="FFFFFF"/>
                </a:solidFill>
              </a:rPr>
              <a:t> hasta 9 sufijos por palabra dificulta tokenización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327" y="3176627"/>
            <a:ext cx="190495" cy="1400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070" y="3151413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Variación dialectal:</a:t>
            </a:r>
            <a:r>
              <a:rPr sz="1196" b="0">
                <a:solidFill>
                  <a:srgbClr val="FFFFFF"/>
                </a:solidFill>
              </a:rPr>
              <a:t> preservación de diferencias regionales limitada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327" y="3818724"/>
            <a:ext cx="190495" cy="1512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1070" y="3799113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Recursos computacionales:</a:t>
            </a:r>
            <a:r>
              <a:rPr sz="1196" b="0">
                <a:solidFill>
                  <a:srgbClr val="FFFFFF"/>
                </a:solidFill>
              </a:rPr>
              <a:t> restricciones de VRAM limitan tamaño de modelos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35692" y="1259371"/>
            <a:ext cx="5345239" cy="3167804"/>
          </a:xfrm>
          <a:prstGeom prst="roundRect">
            <a:avLst>
              <a:gd name="adj" fmla="val 1891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4623273" y="2771789"/>
            <a:ext cx="3156918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6512137" y="1427613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Soluciones para Mejorar Resultados 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4286" y="1505117"/>
            <a:ext cx="228594" cy="194309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6330167" y="1983271"/>
            <a:ext cx="2493072" cy="962736"/>
          </a:xfrm>
          <a:prstGeom prst="roundRect">
            <a:avLst>
              <a:gd name="adj" fmla="val 1025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6655008" y="2126146"/>
            <a:ext cx="210497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76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E8B87F"/>
                </a:solidFill>
              </a:rPr>
              <a:t> Corpus Ampliado 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57" y="2155282"/>
            <a:ext cx="190495" cy="1512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07157" y="2429585"/>
            <a:ext cx="2104972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Incorporar más fuentes comunitarias y dialectales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966111" y="1983271"/>
            <a:ext cx="2322477" cy="974109"/>
          </a:xfrm>
          <a:prstGeom prst="roundRect">
            <a:avLst>
              <a:gd name="adj" fmla="val 1025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/>
          <p:cNvSpPr txBox="1"/>
          <p:nvPr/>
        </p:nvSpPr>
        <p:spPr>
          <a:xfrm>
            <a:off x="9179070" y="1989668"/>
            <a:ext cx="2104972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76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E8B87F"/>
                </a:solidFill>
              </a:rPr>
              <a:t> Tokenización Especializada 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31219" y="2151649"/>
            <a:ext cx="190495" cy="1596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053965" y="2409803"/>
            <a:ext cx="2207330" cy="4838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Desarrollar tokenizadores adaptados a morfología aglutinante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330167" y="3054762"/>
            <a:ext cx="2493072" cy="883125"/>
          </a:xfrm>
          <a:prstGeom prst="roundRect">
            <a:avLst>
              <a:gd name="adj" fmla="val 1025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6598142" y="3061160"/>
            <a:ext cx="2104972" cy="4381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76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E8B87F"/>
                </a:solidFill>
              </a:rPr>
              <a:t> Técnicas de Transferencia 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73038" y="3197592"/>
            <a:ext cx="190495" cy="16528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07157" y="3241993"/>
            <a:ext cx="2104972" cy="66675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Utilizar transferencia multilingüe desde lenguas relacionadas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8977484" y="3054762"/>
            <a:ext cx="2311104" cy="928617"/>
          </a:xfrm>
          <a:prstGeom prst="roundRect">
            <a:avLst>
              <a:gd name="adj" fmla="val 10256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9179070" y="3174891"/>
            <a:ext cx="2104972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76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076" b="1">
                <a:solidFill>
                  <a:srgbClr val="E8B87F"/>
                </a:solidFill>
              </a:rPr>
              <a:t> Arquitecturas Híbridas </a:t>
            </a:r>
          </a:p>
        </p:txBody>
      </p:sp>
      <p:pic>
        <p:nvPicPr>
          <p:cNvPr id="43" name="Picture 42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31219" y="3213552"/>
            <a:ext cx="190495" cy="15127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031219" y="3352738"/>
            <a:ext cx="2104972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Combinar encoder-decoder con modelos generativos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316292" y="4658782"/>
            <a:ext cx="5333866" cy="1715921"/>
          </a:xfrm>
          <a:prstGeom prst="roundRect">
            <a:avLst>
              <a:gd name="adj" fmla="val 2758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6" name="Round Same Side Corner Rectangle 45"/>
          <p:cNvSpPr/>
          <p:nvPr/>
        </p:nvSpPr>
        <p:spPr>
          <a:xfrm rot="16200000">
            <a:off x="2524372" y="5450702"/>
            <a:ext cx="1715921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3749602" y="4849769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Mejoras Técnicas para Modelos 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44886" y="4913099"/>
            <a:ext cx="228594" cy="177164"/>
          </a:xfrm>
          <a:prstGeom prst="rect">
            <a:avLst/>
          </a:prstGeom>
        </p:spPr>
      </p:pic>
      <p:pic>
        <p:nvPicPr>
          <p:cNvPr id="49" name="Picture 48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44886" y="5301439"/>
            <a:ext cx="190495" cy="16248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51017" y="5116835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Fine-tuning incremental:</a:t>
            </a:r>
            <a:r>
              <a:rPr sz="1196" b="0">
                <a:solidFill>
                  <a:srgbClr val="FFFFFF"/>
                </a:solidFill>
              </a:rPr>
              <a:t> entrenamiento por fases con corpus creciente</a:t>
            </a: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4886" y="5626489"/>
            <a:ext cx="190495" cy="17088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51017" y="5446087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Aumento de datos:</a:t>
            </a:r>
            <a:r>
              <a:rPr sz="1196" b="0">
                <a:solidFill>
                  <a:srgbClr val="FFFFFF"/>
                </a:solidFill>
              </a:rPr>
              <a:t> generación sintética controlada por hablantes nativos</a:t>
            </a:r>
          </a:p>
        </p:txBody>
      </p:sp>
      <p:pic>
        <p:nvPicPr>
          <p:cNvPr id="53" name="Picture 52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44886" y="6096254"/>
            <a:ext cx="190495" cy="14007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51017" y="5877697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Retrotraducción:</a:t>
            </a:r>
            <a:r>
              <a:rPr sz="1196" b="0">
                <a:solidFill>
                  <a:srgbClr val="FFFFFF"/>
                </a:solidFill>
              </a:rPr>
              <a:t> enriquecer corpus mediante traducción bidireccional</a:t>
            </a: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DC536E97-2981-7E34-31CD-AC229E55269D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16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73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898696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Conclusiones</a:t>
            </a:r>
            <a:r>
              <a:rPr sz="2350" b="1">
                <a:solidFill>
                  <a:srgbClr val="FFFFFF"/>
                </a:solidFill>
              </a:rPr>
              <a:t> y </a:t>
            </a:r>
            <a:r>
              <a:rPr sz="2350" b="1" err="1">
                <a:solidFill>
                  <a:srgbClr val="FFFFFF"/>
                </a:solidFill>
              </a:rPr>
              <a:t>Trabajo</a:t>
            </a:r>
            <a:r>
              <a:rPr sz="2350" b="1">
                <a:solidFill>
                  <a:srgbClr val="FFFFFF"/>
                </a:solidFill>
              </a:rPr>
              <a:t> Futuro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6733" y="1238249"/>
            <a:ext cx="5333866" cy="2924460"/>
          </a:xfrm>
          <a:prstGeom prst="roundRect">
            <a:avLst>
              <a:gd name="adj" fmla="val 1428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729457" y="2634438"/>
            <a:ext cx="292446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79655" y="1417377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Hallazgos Principales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327" y="1483995"/>
            <a:ext cx="228594" cy="194309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27" y="1875304"/>
            <a:ext cx="190495" cy="17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4204" y="1832780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Viabilidad demostrada:</a:t>
            </a:r>
            <a:r>
              <a:rPr sz="1196" b="0">
                <a:solidFill>
                  <a:srgbClr val="FFFFFF"/>
                </a:solidFill>
              </a:rPr>
              <a:t> entrenamiento local con cuantización (Soberanía de Datos)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27" y="2534210"/>
            <a:ext cx="190495" cy="151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4204" y="2503227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Desafíos persistentes:</a:t>
            </a:r>
            <a:r>
              <a:rPr sz="1196" b="0">
                <a:solidFill>
                  <a:srgbClr val="FFFFFF"/>
                </a:solidFill>
              </a:rPr>
              <a:t> alucinaciones y errores morfológicos por tamaño limitado del corpus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327" y="3167902"/>
            <a:ext cx="190495" cy="1792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4204" y="2980329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Mejora con corpus:</a:t>
            </a:r>
            <a:r>
              <a:rPr sz="1196" b="0">
                <a:solidFill>
                  <a:srgbClr val="FFFFFF"/>
                </a:solidFill>
              </a:rPr>
              <a:t> calidad superior con datos limpios y diversos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327" y="3822606"/>
            <a:ext cx="190495" cy="1652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24204" y="3639402"/>
            <a:ext cx="4629034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Eficiencia técnica:</a:t>
            </a:r>
            <a:r>
              <a:rPr sz="1196" b="0">
                <a:solidFill>
                  <a:srgbClr val="FFFFFF"/>
                </a:solidFill>
              </a:rPr>
              <a:t> LoRA y cuantización permiten entrenamiento viable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72745" y="4307717"/>
            <a:ext cx="5333866" cy="2371725"/>
          </a:xfrm>
          <a:prstGeom prst="roundRect">
            <a:avLst>
              <a:gd name="adj" fmla="val 6425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045210" y="4509589"/>
            <a:ext cx="4952876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196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196" b="1">
                <a:solidFill>
                  <a:srgbClr val="E8B87F"/>
                </a:solidFill>
              </a:rPr>
              <a:t> Hitos Logrados 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3240" y="4533459"/>
            <a:ext cx="228594" cy="17716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63240" y="4879217"/>
            <a:ext cx="2409764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6111" y="5152584"/>
            <a:ext cx="228594" cy="1771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29953" y="5022092"/>
            <a:ext cx="180017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Corpus bilingüe con 11,951 entradas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415876" y="4879217"/>
            <a:ext cx="2409764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9223" y="5142583"/>
            <a:ext cx="228594" cy="19716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873065" y="5022092"/>
            <a:ext cx="180017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Modelos adaptados al aymara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63240" y="5755516"/>
            <a:ext cx="2409764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6111" y="6020311"/>
            <a:ext cx="228594" cy="1943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29953" y="5898391"/>
            <a:ext cx="180017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Capacidad de traducción bidireccional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415876" y="5755516"/>
            <a:ext cx="2409764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49223" y="6008882"/>
            <a:ext cx="228594" cy="2171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73065" y="5898391"/>
            <a:ext cx="180017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Soberanía de datos comunitarios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191095" y="1238249"/>
            <a:ext cx="5504463" cy="2936542"/>
          </a:xfrm>
          <a:prstGeom prst="roundRect">
            <a:avLst>
              <a:gd name="adj" fmla="val 1785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 Same Side Corner Rectangle 30"/>
          <p:cNvSpPr/>
          <p:nvPr/>
        </p:nvSpPr>
        <p:spPr>
          <a:xfrm rot="16200000">
            <a:off x="4788864" y="2640479"/>
            <a:ext cx="2936542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6590286" y="1428750"/>
            <a:ext cx="5062627" cy="32939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Próximos Pasos 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19689" y="1518285"/>
            <a:ext cx="251340" cy="137102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6396943" y="2019014"/>
            <a:ext cx="2515818" cy="568799"/>
          </a:xfrm>
          <a:prstGeom prst="roundRect">
            <a:avLst>
              <a:gd name="adj" fmla="val 13008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TextBox 34"/>
          <p:cNvSpPr txBox="1"/>
          <p:nvPr/>
        </p:nvSpPr>
        <p:spPr>
          <a:xfrm>
            <a:off x="6517067" y="2105024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46888" y="2054130"/>
            <a:ext cx="2173210" cy="49316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Despliegue de plataforma interactiva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032887" y="2041760"/>
            <a:ext cx="2493073" cy="546053"/>
          </a:xfrm>
          <a:prstGeom prst="roundRect">
            <a:avLst>
              <a:gd name="adj" fmla="val 13008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9086622" y="2105024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3697" y="2154968"/>
            <a:ext cx="2173210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Documentación técnica y de usuario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6385570" y="2673824"/>
            <a:ext cx="2527191" cy="567661"/>
          </a:xfrm>
          <a:prstGeom prst="roundRect">
            <a:avLst>
              <a:gd name="adj" fmla="val 1616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6517067" y="2771205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46888" y="2775089"/>
            <a:ext cx="2173210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Entrega a comunidad aymara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021515" y="2673823"/>
            <a:ext cx="2504446" cy="567662"/>
          </a:xfrm>
          <a:prstGeom prst="roundRect">
            <a:avLst>
              <a:gd name="adj" fmla="val 1616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9086622" y="2771205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496055" y="2809207"/>
            <a:ext cx="2173210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Integración educativa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385570" y="3338869"/>
            <a:ext cx="2515818" cy="544915"/>
          </a:xfrm>
          <a:prstGeom prst="roundRect">
            <a:avLst>
              <a:gd name="adj" fmla="val 1616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6517067" y="3424877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05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46888" y="3428760"/>
            <a:ext cx="2173210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Expansión dialectal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9032888" y="3338868"/>
            <a:ext cx="2481699" cy="544916"/>
          </a:xfrm>
          <a:prstGeom prst="roundRect">
            <a:avLst>
              <a:gd name="adj" fmla="val 1616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9086622" y="3402131"/>
            <a:ext cx="2173210" cy="37701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674" b="1">
                <a:solidFill>
                  <a:srgbClr val="E8B87F"/>
                </a:solidFill>
              </a:rPr>
              <a:t>06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496055" y="3406013"/>
            <a:ext cx="2173210" cy="29149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Ampliación del corpus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44AE389B-AD2A-58C8-9F28-CF9856A99A8B}"/>
              </a:ext>
            </a:extLst>
          </p:cNvPr>
          <p:cNvSpPr txBox="1"/>
          <p:nvPr/>
        </p:nvSpPr>
        <p:spPr>
          <a:xfrm>
            <a:off x="11741133" y="6387465"/>
            <a:ext cx="4523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17</a:t>
            </a:r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gradFill rotWithShape="1">
            <a:gsLst>
              <a:gs pos="0">
                <a:srgbClr val="002A5C">
                  <a:alpha val="85000"/>
                </a:srgbClr>
              </a:gs>
              <a:gs pos="100000">
                <a:srgbClr val="00143C">
                  <a:alpha val="90000"/>
                </a:srgbClr>
              </a:gs>
            </a:gsLst>
            <a:lin ang="81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66733" y="523644"/>
            <a:ext cx="6459432" cy="309398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lnSpc>
                <a:spcPts val="4680"/>
              </a:lnSpc>
              <a:spcAft>
                <a:spcPts val="1950"/>
              </a:spcAft>
            </a:pPr>
            <a:r>
              <a:rPr lang="es-ES" sz="3550">
                <a:solidFill>
                  <a:srgbClr val="FFFFFF"/>
                </a:solidFill>
                <a:ea typeface="+mn-lt"/>
                <a:cs typeface="+mn-lt"/>
              </a:rPr>
              <a:t>Implementación de un modelo de lenguaje multilengual para la preservación y revitalización de la lengua Aymara en el Norte de Chile</a:t>
            </a:r>
            <a:endParaRPr lang="es-ES">
              <a:ea typeface="+mn-lt"/>
              <a:cs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33" y="4876563"/>
            <a:ext cx="6457788" cy="55245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2600"/>
              </a:spcAft>
            </a:pPr>
            <a:r>
              <a:rPr sz="1435" b="0" err="1">
                <a:solidFill>
                  <a:srgbClr val="F0D9A9"/>
                </a:solidFill>
              </a:rPr>
              <a:t>Trabajo</a:t>
            </a:r>
            <a:r>
              <a:rPr sz="1435" b="0">
                <a:solidFill>
                  <a:srgbClr val="F0D9A9"/>
                </a:solidFill>
              </a:rPr>
              <a:t> de memoria para </a:t>
            </a:r>
            <a:r>
              <a:rPr sz="1435" b="0" err="1">
                <a:solidFill>
                  <a:srgbClr val="F0D9A9"/>
                </a:solidFill>
              </a:rPr>
              <a:t>obtener</a:t>
            </a:r>
            <a:r>
              <a:rPr sz="1435" b="0">
                <a:solidFill>
                  <a:srgbClr val="F0D9A9"/>
                </a:solidFill>
              </a:rPr>
              <a:t> </a:t>
            </a:r>
            <a:r>
              <a:rPr sz="1435" b="0" err="1">
                <a:solidFill>
                  <a:srgbClr val="F0D9A9"/>
                </a:solidFill>
              </a:rPr>
              <a:t>el</a:t>
            </a:r>
            <a:r>
              <a:rPr sz="1435" b="0">
                <a:solidFill>
                  <a:srgbClr val="F0D9A9"/>
                </a:solidFill>
              </a:rPr>
              <a:t> </a:t>
            </a:r>
            <a:r>
              <a:rPr sz="1435" b="0" err="1">
                <a:solidFill>
                  <a:srgbClr val="F0D9A9"/>
                </a:solidFill>
              </a:rPr>
              <a:t>título</a:t>
            </a:r>
            <a:r>
              <a:rPr sz="1435" b="0">
                <a:solidFill>
                  <a:srgbClr val="F0D9A9"/>
                </a:solidFill>
              </a:rPr>
              <a:t> de:</a:t>
            </a:r>
            <a:br>
              <a:rPr lang="es-MX" sz="1104" b="0">
                <a:solidFill>
                  <a:srgbClr val="F0D9A9"/>
                </a:solidFill>
              </a:rPr>
            </a:br>
            <a:r>
              <a:rPr sz="1435" b="0">
                <a:solidFill>
                  <a:srgbClr val="F0D9A9"/>
                </a:solidFill>
              </a:rPr>
              <a:t>INGENIERO CIVIL EN COMPUTACIÓN E INFORMÁTICA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733" y="5495924"/>
            <a:ext cx="6457788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196" b="0">
                <a:solidFill>
                  <a:srgbClr val="FFFFFF"/>
                </a:solidFill>
              </a:rPr>
              <a:t>Alumnos: Renato Barría Díaz, Matías Escobar Pérez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733" y="5800950"/>
            <a:ext cx="2433615" cy="2948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196" b="0" err="1">
                <a:solidFill>
                  <a:srgbClr val="FFFFFF"/>
                </a:solidFill>
              </a:rPr>
              <a:t>Profesor</a:t>
            </a:r>
            <a:r>
              <a:rPr sz="1196" b="0">
                <a:solidFill>
                  <a:srgbClr val="FFFFFF"/>
                </a:solidFill>
              </a:rPr>
              <a:t>: Dr. Mauricio Oyarzun Silva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33" y="6162675"/>
            <a:ext cx="6457788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196" b="0">
                <a:solidFill>
                  <a:srgbClr val="FFFFFF"/>
                </a:solidFill>
              </a:rPr>
              <a:t>FACULTAD DE INGENIERÍA Y ARQUITECTURA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733" y="6496049"/>
            <a:ext cx="6457788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IQUIQUE - CHILE, 2025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05512" y="2371725"/>
            <a:ext cx="4019449" cy="2114550"/>
          </a:xfrm>
          <a:prstGeom prst="roundRect">
            <a:avLst>
              <a:gd name="adj" fmla="val 1081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631" y="2646045"/>
            <a:ext cx="228594" cy="194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5097" y="2609850"/>
            <a:ext cx="1381090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Lengua Aymara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3631" y="3111817"/>
            <a:ext cx="228594" cy="1771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15097" y="3067050"/>
            <a:ext cx="188590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Modelos de Lenguaje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3631" y="3574732"/>
            <a:ext cx="228594" cy="1657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15097" y="3524250"/>
            <a:ext cx="193352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Preservación Cultural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3631" y="4003357"/>
            <a:ext cx="228594" cy="2228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15097" y="3981449"/>
            <a:ext cx="1857328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315" b="1">
                <a:solidFill>
                  <a:srgbClr val="FFFFFF"/>
                </a:solidFill>
              </a:rPr>
              <a:t>Inteligencia Artificial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F1E237-04CC-AE62-9A67-C4A09EE3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8"/>
            <a:ext cx="12192000" cy="68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3CAE4A-5DCE-1507-AE70-0BF5D4FD8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4481E-0F6C-4461-A462-D284241CEA09}"/>
              </a:ext>
            </a:extLst>
          </p:cNvPr>
          <p:cNvSpPr txBox="1"/>
          <p:nvPr/>
        </p:nvSpPr>
        <p:spPr>
          <a:xfrm>
            <a:off x="666733" y="382905"/>
            <a:ext cx="1441292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Contenido</a:t>
            </a:r>
            <a:endParaRPr lang="es-ES" sz="235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48330A7E-8A47-AC62-867F-20FBF60EADC7}"/>
              </a:ext>
            </a:extLst>
          </p:cNvPr>
          <p:cNvSpPr/>
          <p:nvPr/>
        </p:nvSpPr>
        <p:spPr>
          <a:xfrm rot="16200000">
            <a:off x="-1981851" y="3663677"/>
            <a:ext cx="5385705" cy="17562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CBB439-8917-6532-735B-FD1DEFA09B32}"/>
              </a:ext>
            </a:extLst>
          </p:cNvPr>
          <p:cNvSpPr txBox="1"/>
          <p:nvPr/>
        </p:nvSpPr>
        <p:spPr>
          <a:xfrm>
            <a:off x="851784" y="1213759"/>
            <a:ext cx="2996205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Motivación y problematica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A9C5C318-6115-E150-66C9-6B5F851150C7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  <a:ea typeface="Calibri"/>
                <a:cs typeface="Calibri"/>
              </a:rPr>
              <a:t>1</a:t>
            </a:r>
          </a:p>
        </p:txBody>
      </p:sp>
      <p:sp>
        <p:nvSpPr>
          <p:cNvPr id="31" name="TextBox 11">
            <a:extLst>
              <a:ext uri="{FF2B5EF4-FFF2-40B4-BE49-F238E27FC236}">
                <a16:creationId xmlns:a16="http://schemas.microsoft.com/office/drawing/2014/main" id="{5AA3D4AA-95DA-8237-CB3F-B60F5B6216E7}"/>
              </a:ext>
            </a:extLst>
          </p:cNvPr>
          <p:cNvSpPr txBox="1"/>
          <p:nvPr/>
        </p:nvSpPr>
        <p:spPr>
          <a:xfrm>
            <a:off x="851784" y="1681844"/>
            <a:ext cx="1346266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Objetivos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993F55A3-D694-D764-975C-AD9BD2A3E9EC}"/>
              </a:ext>
            </a:extLst>
          </p:cNvPr>
          <p:cNvSpPr txBox="1"/>
          <p:nvPr/>
        </p:nvSpPr>
        <p:spPr>
          <a:xfrm>
            <a:off x="851783" y="2149930"/>
            <a:ext cx="1790939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Marco Teorico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9A09641D-3D2A-F452-794A-05C227F5B248}"/>
              </a:ext>
            </a:extLst>
          </p:cNvPr>
          <p:cNvSpPr txBox="1"/>
          <p:nvPr/>
        </p:nvSpPr>
        <p:spPr>
          <a:xfrm>
            <a:off x="851783" y="2618015"/>
            <a:ext cx="1658724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Metodología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A0C1C4BB-974C-CB1A-18C4-F76BF9AE5F2E}"/>
              </a:ext>
            </a:extLst>
          </p:cNvPr>
          <p:cNvSpPr txBox="1"/>
          <p:nvPr/>
        </p:nvSpPr>
        <p:spPr>
          <a:xfrm>
            <a:off x="851783" y="3075216"/>
            <a:ext cx="2492927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Selección de modelos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5" name="TextBox 11">
            <a:extLst>
              <a:ext uri="{FF2B5EF4-FFF2-40B4-BE49-F238E27FC236}">
                <a16:creationId xmlns:a16="http://schemas.microsoft.com/office/drawing/2014/main" id="{D630581D-AA39-D2BB-0F4E-0556BC5CCF0F}"/>
              </a:ext>
            </a:extLst>
          </p:cNvPr>
          <p:cNvSpPr txBox="1"/>
          <p:nvPr/>
        </p:nvSpPr>
        <p:spPr>
          <a:xfrm>
            <a:off x="851783" y="3554187"/>
            <a:ext cx="2963568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Proceso de entrenamiento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14EAAADA-3227-4DFE-8D3B-508E70A47D35}"/>
              </a:ext>
            </a:extLst>
          </p:cNvPr>
          <p:cNvSpPr txBox="1"/>
          <p:nvPr/>
        </p:nvSpPr>
        <p:spPr>
          <a:xfrm>
            <a:off x="851783" y="4011387"/>
            <a:ext cx="1478995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Resultados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9791C84F-C107-DCFD-1DD8-08BDF8736394}"/>
              </a:ext>
            </a:extLst>
          </p:cNvPr>
          <p:cNvSpPr txBox="1"/>
          <p:nvPr/>
        </p:nvSpPr>
        <p:spPr>
          <a:xfrm>
            <a:off x="851783" y="4490358"/>
            <a:ext cx="3029547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Interaccion Modelo-Corpus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5DA811C1-72B6-F7D6-133D-47C3E571FD2F}"/>
              </a:ext>
            </a:extLst>
          </p:cNvPr>
          <p:cNvSpPr txBox="1"/>
          <p:nvPr/>
        </p:nvSpPr>
        <p:spPr>
          <a:xfrm>
            <a:off x="851784" y="4958444"/>
            <a:ext cx="2478884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Desafios y Soluciones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A19AF1A4-18B2-AB5D-0B9B-BF77AADDF75B}"/>
              </a:ext>
            </a:extLst>
          </p:cNvPr>
          <p:cNvSpPr txBox="1"/>
          <p:nvPr/>
        </p:nvSpPr>
        <p:spPr>
          <a:xfrm>
            <a:off x="851783" y="5426530"/>
            <a:ext cx="2040880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Demo (Modelos)</a:t>
            </a:r>
            <a:endParaRPr lang="es-ES">
              <a:ea typeface="Calibri"/>
              <a:cs typeface="Calibri"/>
            </a:endParaRPr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FCBF288-4168-E194-B2D4-2148719076E6}"/>
              </a:ext>
            </a:extLst>
          </p:cNvPr>
          <p:cNvSpPr txBox="1"/>
          <p:nvPr/>
        </p:nvSpPr>
        <p:spPr>
          <a:xfrm>
            <a:off x="851783" y="5894615"/>
            <a:ext cx="1475019" cy="387798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marL="285750" indent="-285750">
              <a:spcAft>
                <a:spcPts val="975"/>
              </a:spcAft>
              <a:buFont typeface="Arial"/>
              <a:buChar char="•"/>
            </a:pPr>
            <a:r>
              <a:rPr lang="es-ES" b="1">
                <a:solidFill>
                  <a:srgbClr val="E8B87F"/>
                </a:solidFill>
                <a:ea typeface="Calibri"/>
                <a:cs typeface="Calibri"/>
              </a:rPr>
              <a:t>Conclusión</a:t>
            </a:r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46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3499741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Motivación</a:t>
            </a:r>
            <a:r>
              <a:rPr sz="2350" b="1">
                <a:solidFill>
                  <a:srgbClr val="FFFFFF"/>
                </a:solidFill>
              </a:rPr>
              <a:t> y Problemática</a:t>
            </a:r>
            <a:endParaRPr lang="es-ES" sz="235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733" y="1238249"/>
            <a:ext cx="5286242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El Riesgo Inminente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6733" y="1676400"/>
            <a:ext cx="2552636" cy="1523999"/>
          </a:xfrm>
          <a:prstGeom prst="roundRect">
            <a:avLst>
              <a:gd name="adj" fmla="val 1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57228" y="1866899"/>
            <a:ext cx="217164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650"/>
              </a:spcAft>
            </a:pPr>
            <a:r>
              <a:rPr sz="2870" b="1">
                <a:solidFill>
                  <a:srgbClr val="E8B87F"/>
                </a:solidFill>
              </a:rPr>
              <a:t>43%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228" y="2533649"/>
            <a:ext cx="2171645" cy="47624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de las lenguas del mundo en peligro de extinción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09864" y="1676400"/>
            <a:ext cx="2552636" cy="1523999"/>
          </a:xfrm>
          <a:prstGeom prst="roundRect">
            <a:avLst>
              <a:gd name="adj" fmla="val 10000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4026265" y="1889331"/>
            <a:ext cx="1297086" cy="54938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650"/>
              </a:spcAft>
            </a:pPr>
            <a:r>
              <a:rPr lang="en-US" sz="1900" b="1">
                <a:solidFill>
                  <a:srgbClr val="E8B87F"/>
                </a:solidFill>
              </a:rPr>
              <a:t>~</a:t>
            </a:r>
            <a:r>
              <a:rPr lang="es-ES" sz="2850" b="1">
                <a:solidFill>
                  <a:srgbClr val="E8B87F"/>
                </a:solidFill>
              </a:rPr>
              <a:t>60.000</a:t>
            </a:r>
            <a:endParaRPr lang="es-ES" sz="2850" b="1">
              <a:solidFill>
                <a:srgbClr val="E8B87F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0359" y="2533649"/>
            <a:ext cx="2171645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hablantes de aymara en Chile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6733" y="3486150"/>
            <a:ext cx="5286242" cy="2762249"/>
          </a:xfrm>
          <a:prstGeom prst="roundRect">
            <a:avLst>
              <a:gd name="adj" fmla="val 2758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 Same Side Corner Rectangle 10"/>
          <p:cNvSpPr/>
          <p:nvPr/>
        </p:nvSpPr>
        <p:spPr>
          <a:xfrm rot="16200000">
            <a:off x="-648351" y="4801234"/>
            <a:ext cx="27622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895327" y="3676649"/>
            <a:ext cx="486715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Problemas Críticos</a:t>
            </a:r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327" y="4131608"/>
            <a:ext cx="190495" cy="1568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1070" y="4114800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Brecha digital:</a:t>
            </a:r>
            <a:r>
              <a:rPr sz="1196" b="0">
                <a:solidFill>
                  <a:srgbClr val="FFFFFF"/>
                </a:solidFill>
              </a:rPr>
              <a:t> iniciativas se concentran en archivos impresos, aislados del ecosistema digital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27" y="4804522"/>
            <a:ext cx="190495" cy="1064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81070" y="4762500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Presión de lenguas dominantes:</a:t>
            </a:r>
            <a:r>
              <a:rPr sz="1196" b="0">
                <a:solidFill>
                  <a:srgbClr val="FFFFFF"/>
                </a:solidFill>
              </a:rPr>
              <a:t> español e inglés aceleran el desplazamiento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27" y="5424207"/>
            <a:ext cx="190495" cy="162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1070" y="5410199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Pérdida de conocimiento:</a:t>
            </a:r>
            <a:r>
              <a:rPr sz="1196" b="0">
                <a:solidFill>
                  <a:srgbClr val="FFFFFF"/>
                </a:solidFill>
              </a:rPr>
              <a:t> vehículo fundamental de la cosmovisión andina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38719" y="2152650"/>
            <a:ext cx="5286242" cy="3409950"/>
          </a:xfrm>
          <a:prstGeom prst="roundRect">
            <a:avLst>
              <a:gd name="adj" fmla="val 2234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4599784" y="3791585"/>
            <a:ext cx="34099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6467313" y="2343150"/>
            <a:ext cx="486715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Solución Propuesta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313" y="2786902"/>
            <a:ext cx="190495" cy="17929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53056" y="2781300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Corpus Paralelo Digital:</a:t>
            </a:r>
            <a:r>
              <a:rPr sz="1196" b="0">
                <a:solidFill>
                  <a:srgbClr val="FFFFFF"/>
                </a:solidFill>
              </a:rPr>
              <a:t> aymara-español desde fuentes diversas</a:t>
            </a:r>
          </a:p>
        </p:txBody>
      </p:sp>
      <p:pic>
        <p:nvPicPr>
          <p:cNvPr id="24" name="Picture 23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7313" y="3441606"/>
            <a:ext cx="190495" cy="1652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53056" y="3429000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Modelo de Lenguaje Multilingüe:</a:t>
            </a:r>
            <a:r>
              <a:rPr sz="1196" b="0">
                <a:solidFill>
                  <a:srgbClr val="FFFFFF"/>
                </a:solidFill>
              </a:rPr>
              <a:t> con técnicas de ajuste fino (Fine-Tuning)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7313" y="4090707"/>
            <a:ext cx="190495" cy="16248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53056" y="4076699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Digitalización y Normalización:</a:t>
            </a:r>
            <a:r>
              <a:rPr sz="1196" b="0">
                <a:solidFill>
                  <a:srgbClr val="FFFFFF"/>
                </a:solidFill>
              </a:rPr>
              <a:t> de fuentes lingüísticas existentes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7313" y="4749613"/>
            <a:ext cx="190495" cy="14007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53056" y="4724399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Soberanía de Datos:</a:t>
            </a:r>
            <a:r>
              <a:rPr sz="1196" b="0">
                <a:solidFill>
                  <a:srgbClr val="FFFFFF"/>
                </a:solidFill>
              </a:rPr>
              <a:t> control local sobre recursos lingüísticos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BD12554F-FE6F-18E9-D257-2BEC0A7E3879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79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297158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Objetivos</a:t>
            </a:r>
            <a:r>
              <a:rPr sz="2350" b="1">
                <a:solidFill>
                  <a:srgbClr val="FFFFFF"/>
                </a:solidFill>
              </a:rPr>
              <a:t> del Proyecto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6733" y="1238249"/>
            <a:ext cx="10858228" cy="1171575"/>
          </a:xfrm>
          <a:prstGeom prst="roundRect">
            <a:avLst>
              <a:gd name="adj" fmla="val 13008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4852" y="1652336"/>
            <a:ext cx="457188" cy="3338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159" y="1476375"/>
            <a:ext cx="9686682" cy="69532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2340"/>
              </a:lnSpc>
              <a:spcBef>
                <a:spcPts val="0"/>
              </a:spcBef>
              <a:spcAft>
                <a:spcPts val="0"/>
              </a:spcAft>
            </a:pPr>
            <a:r>
              <a:rPr sz="1554" b="1">
                <a:solidFill>
                  <a:srgbClr val="FFFFFF"/>
                </a:solidFill>
              </a:rPr>
              <a:t> Implementar un modelo de lenguaje </a:t>
            </a:r>
            <a:r>
              <a:rPr sz="1554" b="1">
                <a:solidFill>
                  <a:srgbClr val="E8B87F"/>
                </a:solidFill>
              </a:rPr>
              <a:t>multilingüe</a:t>
            </a:r>
            <a:r>
              <a:rPr sz="1554" b="1">
                <a:solidFill>
                  <a:srgbClr val="FFFFFF"/>
                </a:solidFill>
              </a:rPr>
              <a:t> para la </a:t>
            </a:r>
            <a:r>
              <a:rPr sz="1554" b="1">
                <a:solidFill>
                  <a:srgbClr val="E8B87F"/>
                </a:solidFill>
              </a:rPr>
              <a:t>preservación</a:t>
            </a:r>
            <a:r>
              <a:rPr sz="1554" b="1">
                <a:solidFill>
                  <a:srgbClr val="FFFFFF"/>
                </a:solidFill>
              </a:rPr>
              <a:t> y </a:t>
            </a:r>
            <a:r>
              <a:rPr sz="1554" b="1">
                <a:solidFill>
                  <a:srgbClr val="E8B87F"/>
                </a:solidFill>
              </a:rPr>
              <a:t>revitalización</a:t>
            </a:r>
            <a:r>
              <a:rPr sz="1554" b="1">
                <a:solidFill>
                  <a:srgbClr val="FFFFFF"/>
                </a:solidFill>
              </a:rPr>
              <a:t> de la lengua Aymara en el Norte de Chile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6733" y="2695575"/>
            <a:ext cx="2019249" cy="3781424"/>
          </a:xfrm>
          <a:prstGeom prst="roundRect">
            <a:avLst>
              <a:gd name="adj" fmla="val 754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12" y="2927459"/>
            <a:ext cx="342891" cy="2601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3466" y="3371850"/>
            <a:ext cx="68578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E8B87F"/>
                </a:solidFill>
              </a:rPr>
              <a:t>Análisis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7228" y="3752849"/>
            <a:ext cx="1638259" cy="10667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Evaluar recursos digitales existentes para el idioma Aymara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76478" y="2695575"/>
            <a:ext cx="2019249" cy="3781424"/>
          </a:xfrm>
          <a:prstGeom prst="roundRect">
            <a:avLst>
              <a:gd name="adj" fmla="val 754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57" y="2924503"/>
            <a:ext cx="342891" cy="266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2260" y="3371850"/>
            <a:ext cx="63815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E8B87F"/>
                </a:solidFill>
              </a:rPr>
              <a:t>Corpus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66973" y="3752849"/>
            <a:ext cx="1638259" cy="8001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Diseñar corpus digital bilingüe (Aymara - español)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86222" y="2695575"/>
            <a:ext cx="2019249" cy="3781424"/>
          </a:xfrm>
          <a:prstGeom prst="roundRect">
            <a:avLst>
              <a:gd name="adj" fmla="val 754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401" y="2911201"/>
            <a:ext cx="342891" cy="2926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62480" y="3371850"/>
            <a:ext cx="66673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E8B87F"/>
                </a:solidFill>
              </a:rPr>
              <a:t>Modelo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76718" y="3752849"/>
            <a:ext cx="1638259" cy="10667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Adaptar e implementar modelo de lenguaje multilingüe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295967" y="2695575"/>
            <a:ext cx="2019249" cy="3781424"/>
          </a:xfrm>
          <a:prstGeom prst="roundRect">
            <a:avLst>
              <a:gd name="adj" fmla="val 754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4146" y="2924503"/>
            <a:ext cx="342891" cy="2660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10304" y="3371850"/>
            <a:ext cx="981050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E8B87F"/>
                </a:solidFill>
              </a:rPr>
              <a:t>Evaluación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6462" y="3752849"/>
            <a:ext cx="1638259" cy="1333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Medir rendimiento con métricas estándar y validación cualitativa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505712" y="2695575"/>
            <a:ext cx="2019249" cy="3781424"/>
          </a:xfrm>
          <a:prstGeom prst="roundRect">
            <a:avLst>
              <a:gd name="adj" fmla="val 754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43891" y="2924503"/>
            <a:ext cx="342891" cy="2660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000999" y="3371850"/>
            <a:ext cx="1028674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780"/>
              </a:spcAft>
            </a:pPr>
            <a:r>
              <a:rPr sz="1315" b="1">
                <a:solidFill>
                  <a:srgbClr val="E8B87F"/>
                </a:solidFill>
              </a:rPr>
              <a:t>Integración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96207" y="3752849"/>
            <a:ext cx="1638259" cy="133350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ctr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0">
                <a:solidFill>
                  <a:srgbClr val="FFFFFF"/>
                </a:solidFill>
              </a:rPr>
              <a:t>Proponer recomendaciones para contextos educativos y culturales</a:t>
            </a: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49352AD5-622E-90D6-FBD4-7B240A37F751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246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4028603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¿</a:t>
            </a:r>
            <a:r>
              <a:rPr sz="2350" b="1">
                <a:solidFill>
                  <a:srgbClr val="FFFFFF"/>
                </a:solidFill>
              </a:rPr>
              <a:t>Por </a:t>
            </a:r>
            <a:r>
              <a:rPr sz="2350" b="1" err="1">
                <a:solidFill>
                  <a:srgbClr val="FFFFFF"/>
                </a:solidFill>
              </a:rPr>
              <a:t>Qué</a:t>
            </a:r>
            <a:r>
              <a:rPr sz="2350" b="1">
                <a:solidFill>
                  <a:srgbClr val="FFFFFF"/>
                </a:solidFill>
              </a:rPr>
              <a:t> </a:t>
            </a:r>
            <a:r>
              <a:rPr sz="2350" b="1" err="1">
                <a:solidFill>
                  <a:srgbClr val="FFFFFF"/>
                </a:solidFill>
              </a:rPr>
              <a:t>Preservar</a:t>
            </a:r>
            <a:r>
              <a:rPr sz="2350" b="1">
                <a:solidFill>
                  <a:srgbClr val="FFFFFF"/>
                </a:solidFill>
              </a:rPr>
              <a:t> </a:t>
            </a:r>
            <a:r>
              <a:rPr sz="2350" b="1" err="1">
                <a:solidFill>
                  <a:srgbClr val="FFFFFF"/>
                </a:solidFill>
              </a:rPr>
              <a:t>el</a:t>
            </a:r>
            <a:r>
              <a:rPr sz="2350" b="1">
                <a:solidFill>
                  <a:srgbClr val="FFFFFF"/>
                </a:solidFill>
              </a:rPr>
              <a:t> Aymara?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69933" y="1643587"/>
            <a:ext cx="2524061" cy="1285875"/>
          </a:xfrm>
          <a:prstGeom prst="roundRect">
            <a:avLst>
              <a:gd name="adj" fmla="val 11851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841459" y="1834089"/>
            <a:ext cx="590535" cy="571500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650"/>
              </a:spcAft>
            </a:pPr>
            <a:r>
              <a:rPr sz="2870" b="1">
                <a:solidFill>
                  <a:srgbClr val="E8B87F"/>
                </a:solidFill>
              </a:rPr>
              <a:t>2M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8092" y="2500837"/>
            <a:ext cx="1247743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Hablantes totales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84490" y="1643587"/>
            <a:ext cx="2524061" cy="1285875"/>
          </a:xfrm>
          <a:prstGeom prst="roundRect">
            <a:avLst>
              <a:gd name="adj" fmla="val 11851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204343" y="1845148"/>
            <a:ext cx="1293880" cy="549381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650"/>
              </a:spcAft>
            </a:pPr>
            <a:r>
              <a:rPr lang="en-US" sz="1900" b="1">
                <a:solidFill>
                  <a:srgbClr val="E8B87F"/>
                </a:solidFill>
              </a:rPr>
              <a:t>~</a:t>
            </a:r>
            <a:r>
              <a:rPr lang="es-ES" sz="2850" b="1">
                <a:solidFill>
                  <a:srgbClr val="E8B87F"/>
                </a:solidFill>
              </a:rPr>
              <a:t>60,000</a:t>
            </a:r>
            <a:endParaRPr lang="es-ES" sz="2850" b="1">
              <a:solidFill>
                <a:srgbClr val="E8B87F"/>
              </a:solidFill>
              <a:ea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6016" y="2500837"/>
            <a:ext cx="581010" cy="23812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lnSpc>
                <a:spcPts val="162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En Chile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69693" y="1758524"/>
            <a:ext cx="5238619" cy="1962149"/>
          </a:xfrm>
          <a:prstGeom prst="roundRect">
            <a:avLst>
              <a:gd name="adj" fmla="val 388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 Same Side Corner Rectangle 9"/>
          <p:cNvSpPr/>
          <p:nvPr/>
        </p:nvSpPr>
        <p:spPr>
          <a:xfrm rot="16200000">
            <a:off x="5654659" y="2673558"/>
            <a:ext cx="19621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7025750" y="1949022"/>
            <a:ext cx="481952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Demografía Lingüística 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98287" y="2004269"/>
            <a:ext cx="228594" cy="194309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287" y="2429196"/>
            <a:ext cx="190495" cy="1064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84030" y="2387174"/>
            <a:ext cx="2857428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Población en riesgo</a:t>
            </a:r>
            <a:r>
              <a:rPr sz="1196" b="0">
                <a:solidFill>
                  <a:srgbClr val="FFFFFF"/>
                </a:solidFill>
              </a:rPr>
              <a:t> de disminución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287" y="2793386"/>
            <a:ext cx="190495" cy="1400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084030" y="2768172"/>
            <a:ext cx="2609784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Principalmente</a:t>
            </a:r>
            <a:r>
              <a:rPr sz="1196" b="0">
                <a:solidFill>
                  <a:srgbClr val="FFFFFF"/>
                </a:solidFill>
              </a:rPr>
              <a:t> en Bolivia y Perú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287" y="3163181"/>
            <a:ext cx="190495" cy="1624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84030" y="3149172"/>
            <a:ext cx="3181270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Transmisión intergeneracional</a:t>
            </a:r>
            <a:r>
              <a:rPr sz="1196" b="0">
                <a:solidFill>
                  <a:srgbClr val="FFFFFF"/>
                </a:solidFill>
              </a:rPr>
              <a:t> limitada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49373" y="4165172"/>
            <a:ext cx="5238619" cy="1962149"/>
          </a:xfrm>
          <a:prstGeom prst="roundRect">
            <a:avLst>
              <a:gd name="adj" fmla="val 3883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 Same Side Corner Rectangle 19"/>
          <p:cNvSpPr/>
          <p:nvPr/>
        </p:nvSpPr>
        <p:spPr>
          <a:xfrm rot="16200000">
            <a:off x="5634339" y="5080207"/>
            <a:ext cx="1962149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7005430" y="4355674"/>
            <a:ext cx="481952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Patrimonio Cultural </a:t>
            </a:r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967" y="4425206"/>
            <a:ext cx="228594" cy="165734"/>
          </a:xfrm>
          <a:prstGeom prst="rect">
            <a:avLst/>
          </a:prstGeom>
        </p:spPr>
      </p:pic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7967" y="4813434"/>
            <a:ext cx="190495" cy="1512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063710" y="4793822"/>
            <a:ext cx="3724181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Cosmovisión andina</a:t>
            </a:r>
            <a:r>
              <a:rPr sz="1196" b="0">
                <a:solidFill>
                  <a:srgbClr val="FFFFFF"/>
                </a:solidFill>
              </a:rPr>
              <a:t> preservada en el lenguaje</a:t>
            </a:r>
          </a:p>
        </p:txBody>
      </p:sp>
      <p:pic>
        <p:nvPicPr>
          <p:cNvPr id="25" name="Picture 24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7967" y="5186029"/>
            <a:ext cx="190495" cy="1680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63710" y="5174824"/>
            <a:ext cx="410517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Conocimientos ancestrales</a:t>
            </a:r>
            <a:r>
              <a:rPr sz="1196" b="0">
                <a:solidFill>
                  <a:srgbClr val="FFFFFF"/>
                </a:solidFill>
              </a:rPr>
              <a:t> transmitidos oralmente</a:t>
            </a:r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7967" y="5569831"/>
            <a:ext cx="190495" cy="1624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063710" y="5555824"/>
            <a:ext cx="3495587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Identidad cultural</a:t>
            </a:r>
            <a:r>
              <a:rPr sz="1196" b="0">
                <a:solidFill>
                  <a:srgbClr val="FFFFFF"/>
                </a:solidFill>
              </a:rPr>
              <a:t> de comunidades andinas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19049" y="3411209"/>
            <a:ext cx="5238619" cy="2724150"/>
          </a:xfrm>
          <a:prstGeom prst="roundRect">
            <a:avLst>
              <a:gd name="adj" fmla="val 5594"/>
            </a:avLst>
          </a:prstGeom>
          <a:solidFill>
            <a:srgbClr val="E8B87F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0" name="TextBox 39"/>
          <p:cNvSpPr txBox="1"/>
          <p:nvPr/>
        </p:nvSpPr>
        <p:spPr>
          <a:xfrm>
            <a:off x="1180142" y="3613082"/>
            <a:ext cx="4857628" cy="33162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Ventajas de Modelos de Lenguaje </a:t>
            </a:r>
          </a:p>
        </p:txBody>
      </p:sp>
      <p:pic>
        <p:nvPicPr>
          <p:cNvPr id="41" name="Picture 40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9545" y="3655526"/>
            <a:ext cx="228594" cy="197167"/>
          </a:xfrm>
          <a:prstGeom prst="rect">
            <a:avLst/>
          </a:prstGeom>
        </p:spPr>
      </p:pic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9545" y="4045462"/>
            <a:ext cx="190495" cy="17929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295287" y="4039861"/>
            <a:ext cx="3000299" cy="32438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Digitalización</a:t>
            </a:r>
            <a:r>
              <a:rPr sz="1196" b="0">
                <a:solidFill>
                  <a:srgbClr val="FFFFFF"/>
                </a:solidFill>
              </a:rPr>
              <a:t> de recursos lingüísticos</a:t>
            </a:r>
          </a:p>
        </p:txBody>
      </p:sp>
      <p:pic>
        <p:nvPicPr>
          <p:cNvPr id="44" name="Picture 43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9545" y="4434868"/>
            <a:ext cx="190495" cy="1624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295287" y="4420861"/>
            <a:ext cx="2952676" cy="32438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Traducción automática</a:t>
            </a:r>
            <a:r>
              <a:rPr sz="1196" b="0">
                <a:solidFill>
                  <a:srgbClr val="FFFFFF"/>
                </a:solidFill>
              </a:rPr>
              <a:t> bidireccional</a:t>
            </a:r>
          </a:p>
        </p:txBody>
      </p:sp>
      <p:pic>
        <p:nvPicPr>
          <p:cNvPr id="46" name="Picture 45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09545" y="4821471"/>
            <a:ext cx="190495" cy="15127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295287" y="4801859"/>
            <a:ext cx="3400339" cy="32438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Herramientas educativas</a:t>
            </a:r>
            <a:r>
              <a:rPr sz="1196" b="0">
                <a:solidFill>
                  <a:srgbClr val="FFFFFF"/>
                </a:solidFill>
              </a:rPr>
              <a:t> para aprendizaje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09545" y="5196868"/>
            <a:ext cx="190495" cy="1624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295287" y="5182861"/>
            <a:ext cx="4076598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Generación de contenido</a:t>
            </a:r>
            <a:r>
              <a:rPr sz="1196" b="0">
                <a:solidFill>
                  <a:srgbClr val="FFFFFF"/>
                </a:solidFill>
              </a:rPr>
              <a:t> culturalmente pertinente</a:t>
            </a:r>
          </a:p>
        </p:txBody>
      </p:sp>
      <p:pic>
        <p:nvPicPr>
          <p:cNvPr id="50" name="Picture 49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9545" y="5569462"/>
            <a:ext cx="190495" cy="17929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95287" y="5563861"/>
            <a:ext cx="3314617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Soberanía de datos</a:t>
            </a:r>
            <a:r>
              <a:rPr sz="1196" b="0">
                <a:solidFill>
                  <a:srgbClr val="FFFFFF"/>
                </a:solidFill>
              </a:rPr>
              <a:t> y control comunitario</a:t>
            </a:r>
          </a:p>
        </p:txBody>
      </p:sp>
      <p:sp>
        <p:nvSpPr>
          <p:cNvPr id="53" name="TextBox 1">
            <a:extLst>
              <a:ext uri="{FF2B5EF4-FFF2-40B4-BE49-F238E27FC236}">
                <a16:creationId xmlns:a16="http://schemas.microsoft.com/office/drawing/2014/main" id="{72305A43-E225-4DCA-A3AE-F0DB5D768700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8662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4383892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Características</a:t>
            </a:r>
            <a:r>
              <a:rPr sz="2350" b="1">
                <a:solidFill>
                  <a:srgbClr val="FFFFFF"/>
                </a:solidFill>
              </a:rPr>
              <a:t> del Idioma Aymara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41749" y="1288216"/>
            <a:ext cx="5286242" cy="2127823"/>
          </a:xfrm>
          <a:prstGeom prst="roundRect">
            <a:avLst>
              <a:gd name="adj" fmla="val 1965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337385" y="2279842"/>
            <a:ext cx="2115332" cy="15706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895327" y="1428750"/>
            <a:ext cx="486715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Naturaleza Aglutinante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327" y="1876705"/>
            <a:ext cx="190495" cy="170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1070" y="1866899"/>
            <a:ext cx="2133546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Hasta 9 sufijos</a:t>
            </a:r>
            <a:r>
              <a:rPr sz="1196" b="0">
                <a:solidFill>
                  <a:srgbClr val="FFFFFF"/>
                </a:solidFill>
              </a:rPr>
              <a:t> por palabra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27" y="2452114"/>
            <a:ext cx="190495" cy="1232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81070" y="2247899"/>
            <a:ext cx="4581410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Carece de prefijos</a:t>
            </a:r>
            <a:r>
              <a:rPr sz="1196" b="0">
                <a:solidFill>
                  <a:srgbClr val="FFFFFF"/>
                </a:solidFill>
              </a:rPr>
              <a:t>, construye significado mediante sufijación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327" y="2915210"/>
            <a:ext cx="190495" cy="1512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2832" y="2890378"/>
            <a:ext cx="4808871" cy="555217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Impacto en modelos:</a:t>
            </a:r>
            <a:r>
              <a:rPr sz="1196" b="0">
                <a:solidFill>
                  <a:srgbClr val="FFFFFF"/>
                </a:solidFill>
              </a:rPr>
              <a:t> fragmentación en tokenización y complejidad morfológica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66733" y="3768933"/>
            <a:ext cx="5286242" cy="1704976"/>
          </a:xfrm>
          <a:prstGeom prst="roundRect">
            <a:avLst>
              <a:gd name="adj" fmla="val 2359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-113469" y="4549134"/>
            <a:ext cx="1692484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895327" y="3959432"/>
            <a:ext cx="4867153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Sistema de Referencia Personal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327" y="4431200"/>
            <a:ext cx="190495" cy="1482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81070" y="4502860"/>
            <a:ext cx="4581410" cy="32284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50" b="1">
                <a:solidFill>
                  <a:srgbClr val="E8B87F"/>
                </a:solidFill>
              </a:rPr>
              <a:t>Cuatro personas </a:t>
            </a:r>
            <a:r>
              <a:rPr sz="1150" b="1" err="1">
                <a:solidFill>
                  <a:srgbClr val="E8B87F"/>
                </a:solidFill>
              </a:rPr>
              <a:t>distintas</a:t>
            </a:r>
            <a:r>
              <a:rPr sz="1150" b="1">
                <a:solidFill>
                  <a:srgbClr val="E8B87F"/>
                </a:solidFill>
              </a:rPr>
              <a:t>:</a:t>
            </a:r>
            <a:r>
              <a:rPr sz="1150" b="0" dirty="0">
                <a:solidFill>
                  <a:srgbClr val="FFFFFF"/>
                </a:solidFill>
              </a:rPr>
              <a:t> </a:t>
            </a:r>
            <a:r>
              <a:rPr sz="1150" b="0" err="1">
                <a:solidFill>
                  <a:srgbClr val="FFFFFF"/>
                </a:solidFill>
              </a:rPr>
              <a:t>primera</a:t>
            </a:r>
            <a:r>
              <a:rPr sz="1150" b="0">
                <a:solidFill>
                  <a:srgbClr val="FFFFFF"/>
                </a:solidFill>
              </a:rPr>
              <a:t> </a:t>
            </a:r>
            <a:r>
              <a:rPr sz="1150" b="0" err="1">
                <a:solidFill>
                  <a:srgbClr val="FFFFFF"/>
                </a:solidFill>
              </a:rPr>
              <a:t>exclusiva</a:t>
            </a:r>
            <a:r>
              <a:rPr sz="1150" b="0">
                <a:solidFill>
                  <a:srgbClr val="FFFFFF"/>
                </a:solidFill>
              </a:rPr>
              <a:t>, </a:t>
            </a:r>
            <a:r>
              <a:rPr sz="1150" b="0" err="1">
                <a:solidFill>
                  <a:srgbClr val="FFFFFF"/>
                </a:solidFill>
              </a:rPr>
              <a:t>segunda</a:t>
            </a:r>
            <a:r>
              <a:rPr sz="1150" b="0">
                <a:solidFill>
                  <a:srgbClr val="FFFFFF"/>
                </a:solidFill>
              </a:rPr>
              <a:t>, </a:t>
            </a:r>
            <a:r>
              <a:rPr sz="1150" b="0" err="1">
                <a:solidFill>
                  <a:srgbClr val="FFFFFF"/>
                </a:solidFill>
              </a:rPr>
              <a:t>tercera</a:t>
            </a:r>
            <a:r>
              <a:rPr sz="1150" b="0">
                <a:solidFill>
                  <a:srgbClr val="FFFFFF"/>
                </a:solidFill>
              </a:rPr>
              <a:t> e </a:t>
            </a:r>
            <a:r>
              <a:rPr sz="1150" b="0" err="1">
                <a:solidFill>
                  <a:srgbClr val="FFFFFF"/>
                </a:solidFill>
              </a:rPr>
              <a:t>inclusiva</a:t>
            </a:r>
            <a:endParaRPr lang="es-ES" sz="1150" b="0" dirty="0" err="1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327" y="5059290"/>
            <a:ext cx="190495" cy="1874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1070" y="5016440"/>
            <a:ext cx="3848003" cy="324384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Expresión mediante sufijos</a:t>
            </a:r>
            <a:r>
              <a:rPr sz="1196" b="0">
                <a:solidFill>
                  <a:srgbClr val="FFFFFF"/>
                </a:solidFill>
              </a:rPr>
              <a:t> posesivos y verbales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63637" y="1250741"/>
            <a:ext cx="4948963" cy="252334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6326161" y="4002062"/>
            <a:ext cx="5286242" cy="1371600"/>
          </a:xfrm>
          <a:prstGeom prst="roundRect">
            <a:avLst>
              <a:gd name="adj" fmla="val 11111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6469032" y="4118283"/>
            <a:ext cx="601383" cy="27238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50" b="1">
                <a:solidFill>
                  <a:srgbClr val="E8B87F"/>
                </a:solidFill>
              </a:rPr>
              <a:t>Ejemplo</a:t>
            </a:r>
            <a:endParaRPr lang="es-ES" sz="1050" b="1">
              <a:solidFill>
                <a:srgbClr val="E8B87F"/>
              </a:solidFill>
              <a:ea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69032" y="4459262"/>
            <a:ext cx="5000499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1315" b="1">
                <a:solidFill>
                  <a:srgbClr val="FFFFFF"/>
                </a:solidFill>
              </a:rPr>
              <a:t>Jiwatapunï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69032" y="4773587"/>
            <a:ext cx="5000499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956" b="0">
                <a:solidFill>
                  <a:srgbClr val="F0E6D2"/>
                </a:solidFill>
              </a:rPr>
              <a:t>Ji-wa-ta-pu-ni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69032" y="5011712"/>
            <a:ext cx="500049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"Yo iré contigo" (Primera persona + Segunda persona + Futuro)</a:t>
            </a:r>
          </a:p>
        </p:txBody>
      </p:sp>
      <p:sp>
        <p:nvSpPr>
          <p:cNvPr id="26" name="TextBox 1">
            <a:extLst>
              <a:ext uri="{FF2B5EF4-FFF2-40B4-BE49-F238E27FC236}">
                <a16:creationId xmlns:a16="http://schemas.microsoft.com/office/drawing/2014/main" id="{2716C966-F5D7-4A04-70DF-D29F3F9BDD0D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414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82905"/>
            <a:ext cx="1924245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Marco</a:t>
            </a:r>
            <a:r>
              <a:rPr sz="2350" b="1">
                <a:solidFill>
                  <a:srgbClr val="FFFFFF"/>
                </a:solidFill>
              </a:rPr>
              <a:t> Teórico</a:t>
            </a:r>
            <a:endParaRPr lang="es-ES" sz="235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87121" y="942547"/>
            <a:ext cx="5238619" cy="2724150"/>
          </a:xfrm>
          <a:prstGeom prst="roundRect">
            <a:avLst>
              <a:gd name="adj" fmla="val 2797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708914" y="2238583"/>
            <a:ext cx="272415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97685" y="1133049"/>
            <a:ext cx="481952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Revitalización Lingüística en la Era Digital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715" y="1188294"/>
            <a:ext cx="228594" cy="19430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815715" y="1571197"/>
            <a:ext cx="4819529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958587" y="1723597"/>
            <a:ext cx="952476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E8B87F"/>
                </a:solidFill>
              </a:rPr>
              <a:t>43%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3934" y="1714072"/>
            <a:ext cx="343843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de las lenguas del mundo en peligro de extinción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15" y="2489521"/>
            <a:ext cx="190495" cy="1064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1458" y="2447499"/>
            <a:ext cx="4533786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Digitalización:</a:t>
            </a:r>
            <a:r>
              <a:rPr sz="1196" b="0">
                <a:solidFill>
                  <a:srgbClr val="FFFFFF"/>
                </a:solidFill>
              </a:rPr>
              <a:t> documentación y difusión de lenguas indígenas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15" y="3120411"/>
            <a:ext cx="190495" cy="1400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1458" y="3095197"/>
            <a:ext cx="4295667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Brecha digital:</a:t>
            </a:r>
            <a:r>
              <a:rPr sz="1196" b="0">
                <a:solidFill>
                  <a:srgbClr val="FFFFFF"/>
                </a:solidFill>
              </a:rPr>
              <a:t> limita acceso a beneficios tecnológicos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92392" y="3809070"/>
            <a:ext cx="5238619" cy="2951589"/>
          </a:xfrm>
          <a:prstGeom prst="roundRect">
            <a:avLst>
              <a:gd name="adj" fmla="val 2318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 Same Side Corner Rectangle 14"/>
          <p:cNvSpPr/>
          <p:nvPr/>
        </p:nvSpPr>
        <p:spPr>
          <a:xfrm rot="16200000">
            <a:off x="-824089" y="5180058"/>
            <a:ext cx="2939245" cy="16203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45674" y="4136370"/>
            <a:ext cx="4523549" cy="326243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spcAft>
                <a:spcPts val="975"/>
              </a:spcAft>
            </a:pPr>
            <a:r>
              <a:rPr lang="es-ES" sz="1400" b="1" dirty="0">
                <a:solidFill>
                  <a:srgbClr val="E8B87F"/>
                </a:solidFill>
              </a:rPr>
              <a:t> </a:t>
            </a:r>
            <a:r>
              <a:rPr lang="es-ES" sz="1100" dirty="0"/>
              <a:t>  </a:t>
            </a:r>
            <a:r>
              <a:rPr lang="es-ES" sz="1400" b="1" dirty="0">
                <a:solidFill>
                  <a:srgbClr val="E8B87F"/>
                </a:solidFill>
              </a:rPr>
              <a:t> </a:t>
            </a:r>
            <a:r>
              <a:rPr lang="es-ES" sz="1400" b="1" err="1">
                <a:solidFill>
                  <a:srgbClr val="E8B87F"/>
                </a:solidFill>
              </a:rPr>
              <a:t>Modelos</a:t>
            </a:r>
            <a:r>
              <a:rPr lang="es-ES" sz="1400" b="1" dirty="0">
                <a:solidFill>
                  <a:srgbClr val="E8B87F"/>
                </a:solidFill>
              </a:rPr>
              <a:t> de </a:t>
            </a:r>
            <a:r>
              <a:rPr lang="es-ES" sz="1400" b="1" err="1">
                <a:solidFill>
                  <a:srgbClr val="E8B87F"/>
                </a:solidFill>
              </a:rPr>
              <a:t>Lenguaje</a:t>
            </a:r>
            <a:r>
              <a:rPr lang="es-ES" sz="1400" b="1">
                <a:solidFill>
                  <a:srgbClr val="E8B87F"/>
                </a:solidFill>
              </a:rPr>
              <a:t> para Lenguas de Escazos Recursos</a:t>
            </a:r>
            <a:r>
              <a:rPr lang="es-ES" sz="1400" b="1" dirty="0">
                <a:solidFill>
                  <a:srgbClr val="E8B87F"/>
                </a:solidFill>
              </a:rPr>
              <a:t> 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85" y="4206263"/>
            <a:ext cx="228594" cy="177164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820985" y="4732996"/>
            <a:ext cx="4819529" cy="733424"/>
          </a:xfrm>
          <a:prstGeom prst="roundRect">
            <a:avLst>
              <a:gd name="adj" fmla="val 20779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963858" y="4885396"/>
            <a:ext cx="952476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E8B87F"/>
                </a:solidFill>
              </a:rPr>
              <a:t>88%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9205" y="4875871"/>
            <a:ext cx="3438439" cy="44767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de las lenguas ausentes de tecnologías lingüísticas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85" y="5628906"/>
            <a:ext cx="190495" cy="1512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863" y="5543975"/>
            <a:ext cx="4533786" cy="322845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>
              <a:lnSpc>
                <a:spcPts val="1820"/>
              </a:lnSpc>
            </a:pPr>
            <a:r>
              <a:rPr sz="1150" b="1" dirty="0">
                <a:solidFill>
                  <a:srgbClr val="E8B87F"/>
                </a:solidFill>
              </a:rPr>
              <a:t>Arquitecturas:</a:t>
            </a:r>
            <a:r>
              <a:rPr lang="es-ES" sz="1150">
                <a:solidFill>
                  <a:srgbClr val="FFFFFF"/>
                </a:solidFill>
              </a:rPr>
              <a:t> Uso de corpus linguisticos naturales (NLP)</a:t>
            </a:r>
            <a:endParaRPr sz="1150" b="0">
              <a:solidFill>
                <a:srgbClr val="FFFFFF"/>
              </a:solidFill>
            </a:endParaRPr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985" y="6130323"/>
            <a:ext cx="190495" cy="17088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38490" y="5938548"/>
            <a:ext cx="4533786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Estrategias:</a:t>
            </a:r>
            <a:r>
              <a:rPr sz="1196" b="0">
                <a:solidFill>
                  <a:srgbClr val="FFFFFF"/>
                </a:solidFill>
              </a:rPr>
              <a:t> transferencia multilingüe, aprendizaje auto-supervisado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267758" y="940883"/>
            <a:ext cx="5247911" cy="3859482"/>
          </a:xfrm>
          <a:prstGeom prst="roundRect">
            <a:avLst>
              <a:gd name="adj" fmla="val 1622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 Same Side Corner Rectangle 25"/>
          <p:cNvSpPr/>
          <p:nvPr/>
        </p:nvSpPr>
        <p:spPr>
          <a:xfrm rot="16200000">
            <a:off x="4419034" y="2785445"/>
            <a:ext cx="3840898" cy="16203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TextBox 26"/>
          <p:cNvSpPr txBox="1"/>
          <p:nvPr/>
        </p:nvSpPr>
        <p:spPr>
          <a:xfrm>
            <a:off x="6803010" y="1149970"/>
            <a:ext cx="4819529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Ética y Soberanía de Datos </a:t>
            </a:r>
          </a:p>
        </p:txBody>
      </p:sp>
      <p:pic>
        <p:nvPicPr>
          <p:cNvPr id="28" name="Picture 27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4937" y="1209500"/>
            <a:ext cx="228594" cy="185737"/>
          </a:xfrm>
          <a:prstGeom prst="rect">
            <a:avLst/>
          </a:prstGeom>
        </p:spPr>
      </p:pic>
      <p:pic>
        <p:nvPicPr>
          <p:cNvPr id="29" name="Picture 28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4937" y="1760990"/>
            <a:ext cx="190495" cy="1792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00679" y="1588118"/>
            <a:ext cx="4533786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Principios CARE:</a:t>
            </a:r>
            <a:r>
              <a:rPr sz="1196" b="0">
                <a:solidFill>
                  <a:srgbClr val="FFFFFF"/>
                </a:solidFill>
              </a:rPr>
              <a:t> beneficio colectivo, autoridad, responsabilidad, ética</a:t>
            </a:r>
          </a:p>
        </p:txBody>
      </p:sp>
      <p:pic>
        <p:nvPicPr>
          <p:cNvPr id="31" name="Picture 30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4937" y="2399398"/>
            <a:ext cx="190495" cy="17929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800679" y="2235820"/>
            <a:ext cx="4533786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Soberanía de datos:</a:t>
            </a:r>
            <a:r>
              <a:rPr sz="1196" b="0">
                <a:solidFill>
                  <a:srgbClr val="FFFFFF"/>
                </a:solidFill>
              </a:rPr>
              <a:t> control comunitario sobre recursos lingüísticos</a:t>
            </a:r>
          </a:p>
        </p:txBody>
      </p:sp>
      <p:pic>
        <p:nvPicPr>
          <p:cNvPr id="33" name="Picture 32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4937" y="3102102"/>
            <a:ext cx="190495" cy="10645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00679" y="2883518"/>
            <a:ext cx="4533786" cy="5333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Participación:</a:t>
            </a:r>
            <a:r>
              <a:rPr sz="1196" b="0">
                <a:solidFill>
                  <a:srgbClr val="FFFFFF"/>
                </a:solidFill>
              </a:rPr>
              <a:t> co-diseño y evaluación con hablantes nativos</a:t>
            </a:r>
          </a:p>
        </p:txBody>
      </p:sp>
      <p:pic>
        <p:nvPicPr>
          <p:cNvPr id="35" name="Picture 34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14937" y="3591689"/>
            <a:ext cx="190495" cy="16248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800679" y="3531218"/>
            <a:ext cx="4248043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Contexto sociopolítico:</a:t>
            </a:r>
            <a:r>
              <a:rPr sz="1196" b="0">
                <a:solidFill>
                  <a:srgbClr val="FFFFFF"/>
                </a:solidFill>
              </a:rPr>
              <a:t> respeto a diversidad dialectal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267757" y="5186013"/>
            <a:ext cx="5238619" cy="1504950"/>
          </a:xfrm>
          <a:prstGeom prst="roundRect">
            <a:avLst>
              <a:gd name="adj" fmla="val 10126"/>
            </a:avLst>
          </a:prstGeom>
          <a:solidFill>
            <a:srgbClr val="E8B87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6410629" y="5328888"/>
            <a:ext cx="4952876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650"/>
              </a:spcAft>
            </a:pPr>
            <a:r>
              <a:rPr sz="1076" b="1">
                <a:solidFill>
                  <a:srgbClr val="E8B87F"/>
                </a:solidFill>
              </a:rPr>
              <a:t>Referencias Clave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10629" y="5643213"/>
            <a:ext cx="4952876" cy="38099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956" b="0">
                <a:solidFill>
                  <a:srgbClr val="FFFFFF"/>
                </a:solidFill>
              </a:rPr>
              <a:t>S. Patel (2025). "Towards Improving Translation Ability of Large Language Models on Low Resource Languages"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10629" y="6021891"/>
            <a:ext cx="4952876" cy="1904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325"/>
              </a:spcAft>
            </a:pPr>
            <a:r>
              <a:rPr sz="956" b="0">
                <a:solidFill>
                  <a:srgbClr val="FFFFFF"/>
                </a:solidFill>
              </a:rPr>
              <a:t>Global Indigenous Data Alliance (GIDA). Principios CARE</a:t>
            </a: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391F70BB-0652-D8E6-B8F7-015F9E0664F6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66">
                <a:alpha val="95000"/>
              </a:srgbClr>
            </a:gs>
            <a:gs pos="100000">
              <a:srgbClr val="003366">
                <a:alpha val="85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3987" y="235054"/>
            <a:ext cx="1748940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>
              <a:spcAft>
                <a:spcPts val="1300"/>
              </a:spcAft>
            </a:pPr>
            <a:r>
              <a:rPr lang="es-ES" sz="2350" b="1">
                <a:solidFill>
                  <a:srgbClr val="FFFFFF"/>
                </a:solidFill>
              </a:rPr>
              <a:t>Metodología</a:t>
            </a:r>
            <a:endParaRPr lang="es-ES" sz="2350" b="1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53002" y="635473"/>
            <a:ext cx="5333866" cy="2971800"/>
          </a:xfrm>
          <a:prstGeom prst="roundRect">
            <a:avLst>
              <a:gd name="adj" fmla="val 256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 Same Side Corner Rectangle 3"/>
          <p:cNvSpPr/>
          <p:nvPr/>
        </p:nvSpPr>
        <p:spPr>
          <a:xfrm rot="16200000">
            <a:off x="-866858" y="2055333"/>
            <a:ext cx="2971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963566" y="825974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Recopilación de Fuentes 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596" y="895506"/>
            <a:ext cx="228594" cy="16573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1596" y="1359373"/>
            <a:ext cx="2800279" cy="371475"/>
          </a:xfrm>
          <a:prstGeom prst="roundRect">
            <a:avLst>
              <a:gd name="adj" fmla="val 2051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1043178" y="1359373"/>
            <a:ext cx="280027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Diccionario de la Lengua Aymara 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893" y="1475363"/>
            <a:ext cx="171445" cy="1299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77124" y="1359373"/>
            <a:ext cx="1695407" cy="371475"/>
          </a:xfrm>
          <a:prstGeom prst="roundRect">
            <a:avLst>
              <a:gd name="adj" fmla="val 2051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3881840" y="1359373"/>
            <a:ext cx="1695407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Paytani Arupirwa 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421" y="1475363"/>
            <a:ext cx="171445" cy="12997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781596" y="1826099"/>
            <a:ext cx="2190695" cy="371475"/>
          </a:xfrm>
          <a:prstGeom prst="roundRect">
            <a:avLst>
              <a:gd name="adj" fmla="val 2051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1043178" y="1826099"/>
            <a:ext cx="2190695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Aymara Aruskipawinaka 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893" y="1941935"/>
            <a:ext cx="171445" cy="14932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067539" y="1826099"/>
            <a:ext cx="2200219" cy="371475"/>
          </a:xfrm>
          <a:prstGeom prst="roundRect">
            <a:avLst>
              <a:gd name="adj" fmla="val 20512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3317748" y="1826099"/>
            <a:ext cx="2200219" cy="37147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Aymara Fácil: 300 Frases </a:t>
            </a:r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1836" y="1947465"/>
            <a:ext cx="171445" cy="138266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596" y="2325312"/>
            <a:ext cx="190495" cy="1624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67339" y="2311305"/>
            <a:ext cx="2962200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Digitalización</a:t>
            </a:r>
            <a:r>
              <a:rPr sz="1196" b="0">
                <a:solidFill>
                  <a:srgbClr val="FFFFFF"/>
                </a:solidFill>
              </a:rPr>
              <a:t> de recursos analógicos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1596" y="2717518"/>
            <a:ext cx="190495" cy="1400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67339" y="2692305"/>
            <a:ext cx="3524161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Variantes dialectales</a:t>
            </a:r>
            <a:r>
              <a:rPr sz="1196" b="0">
                <a:solidFill>
                  <a:srgbClr val="FFFFFF"/>
                </a:solidFill>
              </a:rPr>
              <a:t> de Bolivia, Perú y Chile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077364" y="635473"/>
            <a:ext cx="5333866" cy="2971800"/>
          </a:xfrm>
          <a:prstGeom prst="roundRect">
            <a:avLst>
              <a:gd name="adj" fmla="val 256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 Same Side Corner Rectangle 23"/>
          <p:cNvSpPr/>
          <p:nvPr/>
        </p:nvSpPr>
        <p:spPr>
          <a:xfrm rot="16200000">
            <a:off x="4657504" y="2055333"/>
            <a:ext cx="2971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TextBox 24"/>
          <p:cNvSpPr txBox="1"/>
          <p:nvPr/>
        </p:nvSpPr>
        <p:spPr>
          <a:xfrm>
            <a:off x="6529478" y="825974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Corpus Lingüístico </a:t>
            </a:r>
          </a:p>
        </p:txBody>
      </p:sp>
      <p:pic>
        <p:nvPicPr>
          <p:cNvPr id="26" name="Picture 25" descr="image.png"/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5958" y="889791"/>
            <a:ext cx="228594" cy="177164"/>
          </a:xfrm>
          <a:prstGeom prst="rect">
            <a:avLst/>
          </a:prstGeom>
        </p:spPr>
      </p:pic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5958" y="1269726"/>
            <a:ext cx="190495" cy="17929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591701" y="1264123"/>
            <a:ext cx="2771705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Normalización y limpieza</a:t>
            </a:r>
            <a:r>
              <a:rPr sz="1196" b="0">
                <a:solidFill>
                  <a:srgbClr val="FFFFFF"/>
                </a:solidFill>
              </a:rPr>
              <a:t> de datos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305958" y="1603896"/>
            <a:ext cx="4914777" cy="657225"/>
          </a:xfrm>
          <a:prstGeom prst="roundRect">
            <a:avLst>
              <a:gd name="adj" fmla="val 23188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6420255" y="1718196"/>
            <a:ext cx="761980" cy="428625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sz="2152" b="1">
                <a:solidFill>
                  <a:srgbClr val="E8B87F"/>
                </a:solidFill>
              </a:rPr>
              <a:t>11,951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25108" y="1822970"/>
            <a:ext cx="2219269" cy="2190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495"/>
              </a:lnSpc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entradas únicas en corpus final</a:t>
            </a:r>
          </a:p>
        </p:txBody>
      </p:sp>
      <p:pic>
        <p:nvPicPr>
          <p:cNvPr id="32" name="Picture 31" descr="image.png"/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5958" y="2411606"/>
            <a:ext cx="190495" cy="1624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591701" y="2397599"/>
            <a:ext cx="4314717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División:</a:t>
            </a:r>
            <a:r>
              <a:rPr sz="1196" b="0">
                <a:solidFill>
                  <a:srgbClr val="FFFFFF"/>
                </a:solidFill>
              </a:rPr>
              <a:t> 80/10/10 (entrenamiento/validación/prueba)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553002" y="3797774"/>
            <a:ext cx="5333866" cy="2971800"/>
          </a:xfrm>
          <a:prstGeom prst="roundRect">
            <a:avLst>
              <a:gd name="adj" fmla="val 256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Round Same Side Corner Rectangle 36"/>
          <p:cNvSpPr/>
          <p:nvPr/>
        </p:nvSpPr>
        <p:spPr>
          <a:xfrm rot="16200000">
            <a:off x="-866858" y="5217634"/>
            <a:ext cx="2971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8" name="TextBox 37"/>
          <p:cNvSpPr txBox="1"/>
          <p:nvPr/>
        </p:nvSpPr>
        <p:spPr>
          <a:xfrm>
            <a:off x="986312" y="3988274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Arquitectura Tecnológica </a:t>
            </a:r>
          </a:p>
        </p:txBody>
      </p:sp>
      <p:pic>
        <p:nvPicPr>
          <p:cNvPr id="39" name="Picture 38" descr="image.png"/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596" y="4052091"/>
            <a:ext cx="228594" cy="177164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781596" y="452167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986312" y="4521673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LoRA (rango 16) </a:t>
            </a:r>
          </a:p>
        </p:txBody>
      </p:sp>
      <p:pic>
        <p:nvPicPr>
          <p:cNvPr id="42" name="Picture 41" descr="image.png"/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6844" y="4647035"/>
            <a:ext cx="171445" cy="149327"/>
          </a:xfrm>
          <a:prstGeom prst="rect">
            <a:avLst/>
          </a:prstGeom>
        </p:spPr>
      </p:pic>
      <p:sp>
        <p:nvSpPr>
          <p:cNvPr id="43" name="Rounded Rectangle 42"/>
          <p:cNvSpPr/>
          <p:nvPr/>
        </p:nvSpPr>
        <p:spPr>
          <a:xfrm>
            <a:off x="3286608" y="452167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4" name="TextBox 43"/>
          <p:cNvSpPr txBox="1"/>
          <p:nvPr/>
        </p:nvSpPr>
        <p:spPr>
          <a:xfrm>
            <a:off x="3525444" y="4510300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Cuantización 4-bit </a:t>
            </a:r>
          </a:p>
        </p:txBody>
      </p:sp>
      <p:pic>
        <p:nvPicPr>
          <p:cNvPr id="45" name="Picture 44" descr="image.png"/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81856" y="4644269"/>
            <a:ext cx="171445" cy="154858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781596" y="5026499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880618" y="5097130"/>
            <a:ext cx="2374304" cy="28007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r>
              <a:rPr sz="1050" b="0">
                <a:solidFill>
                  <a:srgbClr val="FFFFFF"/>
                </a:solidFill>
              </a:rPr>
              <a:t> </a:t>
            </a:r>
            <a:r>
              <a:rPr sz="1100"/>
              <a:t>  </a:t>
            </a:r>
            <a:r>
              <a:rPr sz="1050" b="0">
                <a:solidFill>
                  <a:srgbClr val="FFFFFF"/>
                </a:solidFill>
              </a:rPr>
              <a:t> GPU NVIDIA RTX A4500 </a:t>
            </a:r>
            <a:r>
              <a:rPr lang="es-ES" sz="1050">
                <a:solidFill>
                  <a:srgbClr val="FFFFFF"/>
                </a:solidFill>
              </a:rPr>
              <a:t>(20 GB VRAM)</a:t>
            </a:r>
          </a:p>
        </p:txBody>
      </p:sp>
      <p:pic>
        <p:nvPicPr>
          <p:cNvPr id="48" name="Picture 47" descr="image.png"/>
          <p:cNvPicPr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6844" y="5166915"/>
            <a:ext cx="171445" cy="138266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3286608" y="5026499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0" name="TextBox 49"/>
          <p:cNvSpPr txBox="1"/>
          <p:nvPr/>
        </p:nvSpPr>
        <p:spPr>
          <a:xfrm>
            <a:off x="3525444" y="5095094"/>
            <a:ext cx="1761957" cy="272382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r>
              <a:rPr lang="es-ES" sz="1050">
                <a:solidFill>
                  <a:srgbClr val="FFFFFF"/>
                </a:solidFill>
              </a:rPr>
              <a:t>32 GB RAM/ i9 13 generación</a:t>
            </a:r>
            <a:endParaRPr lang="es-ES" sz="1050" b="0">
              <a:solidFill>
                <a:srgbClr val="FFFFFF"/>
              </a:solidFill>
              <a:ea typeface="Calibri"/>
              <a:cs typeface="Calibri"/>
            </a:endParaRPr>
          </a:p>
        </p:txBody>
      </p:sp>
      <p:pic>
        <p:nvPicPr>
          <p:cNvPr id="51" name="Picture 50" descr="image.png"/>
          <p:cNvPicPr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81856" y="5166915"/>
            <a:ext cx="171445" cy="138266"/>
          </a:xfrm>
          <a:prstGeom prst="rect">
            <a:avLst/>
          </a:prstGeom>
        </p:spPr>
      </p:pic>
      <p:pic>
        <p:nvPicPr>
          <p:cNvPr id="52" name="Picture 51" descr="image.png"/>
          <p:cNvPicPr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1596" y="5542299"/>
            <a:ext cx="190495" cy="13727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67339" y="5515685"/>
            <a:ext cx="2257368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Tasa de aprendizaje:</a:t>
            </a:r>
            <a:r>
              <a:rPr sz="1196" b="0">
                <a:solidFill>
                  <a:srgbClr val="FFFFFF"/>
                </a:solidFill>
              </a:rPr>
              <a:t> 2×10⁻⁴</a:t>
            </a:r>
          </a:p>
        </p:txBody>
      </p:sp>
      <p:pic>
        <p:nvPicPr>
          <p:cNvPr id="54" name="Picture 53" descr="image.png"/>
          <p:cNvPicPr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1596" y="5930303"/>
            <a:ext cx="190495" cy="1232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67339" y="5896686"/>
            <a:ext cx="1342991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Batch efectivo:</a:t>
            </a:r>
            <a:r>
              <a:rPr sz="1196" b="0">
                <a:solidFill>
                  <a:srgbClr val="FFFFFF"/>
                </a:solidFill>
              </a:rPr>
              <a:t> 8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6077364" y="3797774"/>
            <a:ext cx="5333866" cy="2971800"/>
          </a:xfrm>
          <a:prstGeom prst="roundRect">
            <a:avLst>
              <a:gd name="adj" fmla="val 2564"/>
            </a:avLst>
          </a:prstGeom>
          <a:solidFill>
            <a:srgbClr val="E8B87F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7" name="Round Same Side Corner Rectangle 56"/>
          <p:cNvSpPr/>
          <p:nvPr/>
        </p:nvSpPr>
        <p:spPr>
          <a:xfrm rot="16200000">
            <a:off x="4657504" y="5217634"/>
            <a:ext cx="2971800" cy="1320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8B8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8" name="TextBox 57"/>
          <p:cNvSpPr txBox="1"/>
          <p:nvPr/>
        </p:nvSpPr>
        <p:spPr>
          <a:xfrm>
            <a:off x="6533421" y="3988274"/>
            <a:ext cx="4914777" cy="2952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975"/>
              </a:spcAft>
            </a:pPr>
            <a:r>
              <a:rPr sz="1435" b="1">
                <a:solidFill>
                  <a:srgbClr val="E8B87F"/>
                </a:solidFill>
              </a:rPr>
              <a:t> </a:t>
            </a:r>
            <a:r>
              <a:rPr sz="1104"/>
              <a:t>  </a:t>
            </a:r>
            <a:r>
              <a:rPr sz="1435" b="1">
                <a:solidFill>
                  <a:srgbClr val="E8B87F"/>
                </a:solidFill>
              </a:rPr>
              <a:t> Métricas de Evaluación </a:t>
            </a:r>
          </a:p>
        </p:txBody>
      </p:sp>
      <p:pic>
        <p:nvPicPr>
          <p:cNvPr id="59" name="Picture 58" descr="image.png"/>
          <p:cNvPicPr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05958" y="4052091"/>
            <a:ext cx="228594" cy="177164"/>
          </a:xfrm>
          <a:prstGeom prst="rect">
            <a:avLst/>
          </a:prstGeom>
        </p:spPr>
      </p:pic>
      <p:sp>
        <p:nvSpPr>
          <p:cNvPr id="60" name="Rounded Rectangle 59"/>
          <p:cNvSpPr/>
          <p:nvPr/>
        </p:nvSpPr>
        <p:spPr>
          <a:xfrm>
            <a:off x="6305958" y="452167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TextBox 60"/>
          <p:cNvSpPr txBox="1"/>
          <p:nvPr/>
        </p:nvSpPr>
        <p:spPr>
          <a:xfrm>
            <a:off x="6533421" y="4521673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BLEU </a:t>
            </a:r>
          </a:p>
        </p:txBody>
      </p:sp>
      <p:pic>
        <p:nvPicPr>
          <p:cNvPr id="62" name="Picture 61" descr="image.png"/>
          <p:cNvPicPr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401206" y="4647035"/>
            <a:ext cx="171445" cy="149327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8810970" y="4521673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4" name="TextBox 63"/>
          <p:cNvSpPr txBox="1"/>
          <p:nvPr/>
        </p:nvSpPr>
        <p:spPr>
          <a:xfrm>
            <a:off x="9083925" y="4521673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chrF </a:t>
            </a:r>
          </a:p>
        </p:txBody>
      </p:sp>
      <p:pic>
        <p:nvPicPr>
          <p:cNvPr id="65" name="Picture 64" descr="image.png"/>
          <p:cNvPicPr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906218" y="4662244"/>
            <a:ext cx="171445" cy="118908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6305958" y="5026499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7" name="TextBox 66"/>
          <p:cNvSpPr txBox="1"/>
          <p:nvPr/>
        </p:nvSpPr>
        <p:spPr>
          <a:xfrm>
            <a:off x="6522048" y="5026499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Exact Match </a:t>
            </a:r>
          </a:p>
        </p:txBody>
      </p:sp>
      <p:pic>
        <p:nvPicPr>
          <p:cNvPr id="68" name="Picture 67" descr="image.png"/>
          <p:cNvPicPr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401206" y="5155854"/>
            <a:ext cx="171445" cy="160388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8810970" y="5026499"/>
            <a:ext cx="2409764" cy="409574"/>
          </a:xfrm>
          <a:prstGeom prst="roundRect">
            <a:avLst>
              <a:gd name="adj" fmla="val 18604"/>
            </a:avLst>
          </a:prstGeom>
          <a:solidFill>
            <a:srgbClr val="FFFFFF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0" name="TextBox 69"/>
          <p:cNvSpPr txBox="1"/>
          <p:nvPr/>
        </p:nvSpPr>
        <p:spPr>
          <a:xfrm>
            <a:off x="9083925" y="5026499"/>
            <a:ext cx="2409764" cy="409574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sz="1076" b="0">
                <a:solidFill>
                  <a:srgbClr val="FFFFFF"/>
                </a:solidFill>
              </a:rPr>
              <a:t> </a:t>
            </a:r>
            <a:r>
              <a:rPr sz="1104"/>
              <a:t>  </a:t>
            </a:r>
            <a:r>
              <a:rPr sz="1076" b="0">
                <a:solidFill>
                  <a:srgbClr val="FFFFFF"/>
                </a:solidFill>
              </a:rPr>
              <a:t> TER </a:t>
            </a:r>
          </a:p>
        </p:txBody>
      </p:sp>
      <p:pic>
        <p:nvPicPr>
          <p:cNvPr id="71" name="Picture 70" descr="image.png"/>
          <p:cNvPicPr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906218" y="5144168"/>
            <a:ext cx="171445" cy="138266"/>
          </a:xfrm>
          <a:prstGeom prst="rect">
            <a:avLst/>
          </a:prstGeom>
        </p:spPr>
      </p:pic>
      <p:pic>
        <p:nvPicPr>
          <p:cNvPr id="72" name="Picture 71" descr="image.png"/>
          <p:cNvPicPr>
            <a:picLocks noChangeAspect="1"/>
          </p:cNvPicPr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305958" y="5569415"/>
            <a:ext cx="190495" cy="15127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591701" y="5549804"/>
            <a:ext cx="228594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BLEU:</a:t>
            </a:r>
            <a:r>
              <a:rPr sz="1196" b="0">
                <a:solidFill>
                  <a:srgbClr val="FFFFFF"/>
                </a:solidFill>
              </a:rPr>
              <a:t> precisión en n-gramas</a:t>
            </a:r>
          </a:p>
        </p:txBody>
      </p:sp>
      <p:pic>
        <p:nvPicPr>
          <p:cNvPr id="74" name="Picture 73" descr="image.png"/>
          <p:cNvPicPr>
            <a:picLocks noChangeAspect="1"/>
          </p:cNvPicPr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305958" y="5960220"/>
            <a:ext cx="190495" cy="13166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591701" y="5930805"/>
            <a:ext cx="3105072" cy="266699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196" b="1">
                <a:solidFill>
                  <a:srgbClr val="E8B87F"/>
                </a:solidFill>
              </a:rPr>
              <a:t>chrF:</a:t>
            </a:r>
            <a:r>
              <a:rPr sz="1196" b="0">
                <a:solidFill>
                  <a:srgbClr val="FFFFFF"/>
                </a:solidFill>
              </a:rPr>
              <a:t> sensible a morfología aglutinante</a:t>
            </a:r>
          </a:p>
        </p:txBody>
      </p:sp>
      <p:sp>
        <p:nvSpPr>
          <p:cNvPr id="79" name="TextBox 1">
            <a:extLst>
              <a:ext uri="{FF2B5EF4-FFF2-40B4-BE49-F238E27FC236}">
                <a16:creationId xmlns:a16="http://schemas.microsoft.com/office/drawing/2014/main" id="{98E16C9C-8364-DA29-D52E-C3CACD9227A7}"/>
              </a:ext>
            </a:extLst>
          </p:cNvPr>
          <p:cNvSpPr txBox="1"/>
          <p:nvPr/>
        </p:nvSpPr>
        <p:spPr>
          <a:xfrm>
            <a:off x="11893533" y="6387465"/>
            <a:ext cx="300019" cy="472437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300"/>
              </a:spcAft>
            </a:pPr>
            <a:r>
              <a:rPr lang="es-ES" sz="2350" b="1" dirty="0">
                <a:solidFill>
                  <a:srgbClr val="FFFFFF"/>
                </a:solidFill>
                <a:ea typeface="Calibri"/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27834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1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499</cp:revision>
  <dcterms:created xsi:type="dcterms:W3CDTF">2013-01-27T09:14:16Z</dcterms:created>
  <dcterms:modified xsi:type="dcterms:W3CDTF">2025-12-17T03:37:33Z</dcterms:modified>
  <cp:category/>
</cp:coreProperties>
</file>